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56" r:id="rId4"/>
  </p:sldMasterIdLst>
  <p:notesMasterIdLst>
    <p:notesMasterId r:id="rId18"/>
  </p:notesMasterIdLst>
  <p:sldIdLst>
    <p:sldId id="351" r:id="rId5"/>
    <p:sldId id="352" r:id="rId6"/>
    <p:sldId id="398" r:id="rId7"/>
    <p:sldId id="399" r:id="rId8"/>
    <p:sldId id="400" r:id="rId9"/>
    <p:sldId id="401" r:id="rId10"/>
    <p:sldId id="360" r:id="rId11"/>
    <p:sldId id="361" r:id="rId12"/>
    <p:sldId id="368" r:id="rId13"/>
    <p:sldId id="397" r:id="rId14"/>
    <p:sldId id="404" r:id="rId15"/>
    <p:sldId id="402" r:id="rId16"/>
    <p:sldId id="367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4C6"/>
    <a:srgbClr val="76C3E6"/>
    <a:srgbClr val="42B496"/>
    <a:srgbClr val="3260C8"/>
    <a:srgbClr val="A4D6ED"/>
    <a:srgbClr val="CFBAA5"/>
    <a:srgbClr val="D8B2A8"/>
    <a:srgbClr val="7DB474"/>
    <a:srgbClr val="A17B55"/>
    <a:srgbClr val="1D7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4164" y="-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fin-asfr-hw\D\Users2\Guzhov\&#1054;&#1090;&#1095;&#1077;&#1090;&#1099;%20&#1080;%20&#1073;&#1102;&#1076;&#1078;&#1077;&#1090;&#1099;\&#1073;&#1102;&#1076;&#1078;&#1077;&#1090;&#1099;\&#1041;&#1102;&#1076;&#1078;&#1077;&#1090;%202020-2022\&#1055;&#1091;&#1073;&#1083;&#1080;&#1095;&#1085;&#1099;&#1077;%20&#1089;&#1083;&#1091;&#1096;&#1072;&#1085;&#1080;&#1103;\&#1044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06416130731188E-2"/>
          <c:y val="0.15297597471594823"/>
          <c:w val="0.85252514118694744"/>
          <c:h val="0.76632678863157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dkDnDiag">
              <a:fgClr>
                <a:srgbClr val="CFBAA5"/>
              </a:fgClr>
              <a:bgClr>
                <a:srgbClr val="A17B55"/>
              </a:bgClr>
            </a:patt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810956844176378E-3"/>
                  <c:y val="-2.8647213876751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63 906,5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7421280958524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28705325291339E-3"/>
                  <c:y val="-2.8647213876751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63906.400000000001</c:v>
                </c:pt>
                <c:pt idx="1">
                  <c:v>69083.199999999997</c:v>
                </c:pt>
                <c:pt idx="2">
                  <c:v>74891.399999999994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0580864"/>
        <c:axId val="53534080"/>
      </c:barChart>
      <c:catAx>
        <c:axId val="505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3534080"/>
        <c:crosses val="autoZero"/>
        <c:auto val="1"/>
        <c:lblAlgn val="ctr"/>
        <c:lblOffset val="100"/>
        <c:noMultiLvlLbl val="0"/>
      </c:catAx>
      <c:valAx>
        <c:axId val="53534080"/>
        <c:scaling>
          <c:orientation val="minMax"/>
          <c:max val="75000"/>
          <c:min val="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8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257775921723"/>
          <c:y val="5.5355227235899931E-2"/>
          <c:w val="0.39303718237656138"/>
          <c:h val="0.81271524184003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177800" dist="1397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177800" dist="1397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177800" dist="1397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5.7752759614011721E-3"/>
                  <c:y val="-0.18001858335743426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39739136127732"/>
                  <c:y val="0.1069845528405256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017393900677696E-2"/>
                  <c:y val="0.186623264476455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540184027171587E-2"/>
                  <c:y val="3.8691739841200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026848207342046E-2"/>
                  <c:y val="-3.605832835931112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0663420830225213"/>
                  <c:y val="9.4245543378602067E-3"/>
                </c:manualLayout>
              </c:layout>
              <c:spPr>
                <a:solidFill>
                  <a:srgbClr val="730E0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8092873113304884"/>
                  <c:y val="0.17275138298330575"/>
                </c:manualLayout>
              </c:layout>
              <c:spPr>
                <a:solidFill>
                  <a:srgbClr val="AD0101">
                    <a:lumMod val="20000"/>
                    <a:lumOff val="80000"/>
                  </a:srgbClr>
                </a:solidFill>
              </c:spPr>
              <c:txPr>
                <a:bodyPr/>
                <a:lstStyle/>
                <a:p>
                  <a:pPr>
                    <a:defRPr sz="2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Упрощенная система налогооблажения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Прочие налоговые и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0.31436601029004924</c:v>
                </c:pt>
                <c:pt idx="1">
                  <c:v>0.30495693702039234</c:v>
                </c:pt>
                <c:pt idx="2">
                  <c:v>0.19818359350550183</c:v>
                </c:pt>
                <c:pt idx="3">
                  <c:v>5.3301390784021636E-2</c:v>
                </c:pt>
                <c:pt idx="4">
                  <c:v>9.2466482230261757E-2</c:v>
                </c:pt>
                <c:pt idx="5">
                  <c:v>2.1536184169347671E-2</c:v>
                </c:pt>
                <c:pt idx="6">
                  <c:v>1.5189402000425624E-2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Лист1!$A$4:$A$8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  <c:pt idx="4">
                  <c:v>Гос.корпорация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1685.9</c:v>
                </c:pt>
                <c:pt idx="1">
                  <c:v>6643.4</c:v>
                </c:pt>
                <c:pt idx="2" formatCode="#,##0">
                  <c:v>3858</c:v>
                </c:pt>
                <c:pt idx="3" formatCode="#,##0.00">
                  <c:v>1492.7</c:v>
                </c:pt>
                <c:pt idx="4">
                  <c:v>355.9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42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 w="92075">
              <a:solidFill>
                <a:schemeClr val="bg1">
                  <a:lumMod val="9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2075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92075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cat>
            <c:strRef>
              <c:f>Лист1!$A$3:$A$10</c:f>
              <c:strCache>
                <c:ptCount val="8"/>
                <c:pt idx="0">
                  <c:v>Отрасли социальной сферы</c:v>
                </c:pt>
                <c:pt idx="1">
                  <c:v>ЖКХ</c:v>
                </c:pt>
                <c:pt idx="2">
                  <c:v>Дотации МО</c:v>
                </c:pt>
                <c:pt idx="3">
                  <c:v>Обслуживание госдолга</c:v>
                </c:pt>
                <c:pt idx="4">
                  <c:v>Дорожное хозяйство и транспорт</c:v>
                </c:pt>
                <c:pt idx="5">
                  <c:v>АПК</c:v>
                </c:pt>
                <c:pt idx="6">
                  <c:v>Непрограммные расходы</c:v>
                </c:pt>
                <c:pt idx="7">
                  <c:v>Прочие</c:v>
                </c:pt>
              </c:strCache>
            </c:strRef>
          </c:cat>
          <c:val>
            <c:numRef>
              <c:f>Лист1!$C$3:$C$10</c:f>
              <c:numCache>
                <c:formatCode>0%</c:formatCode>
                <c:ptCount val="8"/>
                <c:pt idx="0">
                  <c:v>0.60753239489139554</c:v>
                </c:pt>
                <c:pt idx="1">
                  <c:v>4.5892207913276244E-2</c:v>
                </c:pt>
                <c:pt idx="2">
                  <c:v>5.7931254910839135E-2</c:v>
                </c:pt>
                <c:pt idx="3">
                  <c:v>3.1362782831040499E-2</c:v>
                </c:pt>
                <c:pt idx="4">
                  <c:v>0.12526468590605813</c:v>
                </c:pt>
                <c:pt idx="5">
                  <c:v>4.06184660869102E-2</c:v>
                </c:pt>
                <c:pt idx="6">
                  <c:v>4.06184660869102E-2</c:v>
                </c:pt>
                <c:pt idx="7">
                  <c:v>7.7867597118086537E-2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4"/>
        <c:holeSize val="50"/>
      </c:doughnutChart>
    </c:plotArea>
    <c:plotVisOnly val="1"/>
    <c:dispBlanksAs val="gap"/>
    <c:showDLblsOverMax val="0"/>
  </c:chart>
  <c:spPr>
    <a:noFill/>
    <a:ln w="3175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9262418280237"/>
          <c:y val="0"/>
          <c:w val="0.75387753152113601"/>
          <c:h val="1"/>
        </c:manualLayout>
      </c:layout>
      <c:doughnutChart>
        <c:varyColors val="1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 </a:t>
                    </a:r>
                    <a:r>
                      <a:rPr lang="en-US" smtClean="0"/>
                      <a:t>536,7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Лист1!$A$4:$A$7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иные</c:v>
                </c:pt>
                <c:pt idx="3">
                  <c:v>дотации</c:v>
                </c:pt>
              </c:strCache>
            </c:strRef>
          </c:cat>
          <c:val>
            <c:numRef>
              <c:f>Лист1!$B$4:$B$7</c:f>
              <c:numCache>
                <c:formatCode>#,##0.00</c:formatCode>
                <c:ptCount val="4"/>
                <c:pt idx="0">
                  <c:v>6917.5</c:v>
                </c:pt>
                <c:pt idx="1">
                  <c:v>25536.7</c:v>
                </c:pt>
                <c:pt idx="2" formatCode="General">
                  <c:v>805</c:v>
                </c:pt>
                <c:pt idx="3" formatCode="#,##0">
                  <c:v>4350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  <c:holeSize val="50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9D3CD-19CA-4D4A-8C6E-6128B4D69D64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749232-0B37-4F24-A200-B4629AEEB1E9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 2020 году кредиты будут предоставляться на следующие цели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7302D8E-F8DB-413F-85A9-C04C77952C92}" type="parTrans" cxnId="{FB3319E7-156D-4580-AD35-0378ADA1DEE9}">
      <dgm:prSet/>
      <dgm:spPr/>
      <dgm:t>
        <a:bodyPr/>
        <a:lstStyle/>
        <a:p>
          <a:endParaRPr lang="ru-RU"/>
        </a:p>
      </dgm:t>
    </dgm:pt>
    <dgm:pt modelId="{E16F68B7-A423-4B9E-B6AB-F8F313EDF35F}" type="sibTrans" cxnId="{FB3319E7-156D-4580-AD35-0378ADA1DEE9}">
      <dgm:prSet/>
      <dgm:spPr/>
      <dgm:t>
        <a:bodyPr/>
        <a:lstStyle/>
        <a:p>
          <a:endParaRPr lang="ru-RU"/>
        </a:p>
      </dgm:t>
    </dgm:pt>
    <dgm:pt modelId="{EB55FC91-9EA3-4390-B360-5E7AF8BA6982}">
      <dgm:prSet phldrT="[Текст]"/>
      <dgm:spPr/>
      <dgm:t>
        <a:bodyPr/>
        <a:lstStyle/>
        <a:p>
          <a:r>
            <a:rPr lang="ru-RU" dirty="0" smtClean="0"/>
            <a:t>на покрытие временных кассовых разрывов на срок не выходящий за пределы текущего финансового года</a:t>
          </a:r>
          <a:endParaRPr lang="ru-RU" dirty="0"/>
        </a:p>
      </dgm:t>
    </dgm:pt>
    <dgm:pt modelId="{5A0944F2-E2E4-4B2D-BF91-D2E19DBCA1F2}" type="parTrans" cxnId="{65D249A9-8C9E-4049-8910-FD9FAAB242D1}">
      <dgm:prSet/>
      <dgm:spPr/>
      <dgm:t>
        <a:bodyPr/>
        <a:lstStyle/>
        <a:p>
          <a:endParaRPr lang="ru-RU"/>
        </a:p>
      </dgm:t>
    </dgm:pt>
    <dgm:pt modelId="{BD511398-D54F-4CA6-AA09-A5EBB50B138F}" type="sibTrans" cxnId="{65D249A9-8C9E-4049-8910-FD9FAAB242D1}">
      <dgm:prSet/>
      <dgm:spPr/>
      <dgm:t>
        <a:bodyPr/>
        <a:lstStyle/>
        <a:p>
          <a:endParaRPr lang="ru-RU"/>
        </a:p>
      </dgm:t>
    </dgm:pt>
    <dgm:pt modelId="{AA84B0EF-D2A2-47F7-936C-209BA18BE4B4}">
      <dgm:prSet phldrT="[Текст]"/>
      <dgm:spPr/>
      <dgm:t>
        <a:bodyPr/>
        <a:lstStyle/>
        <a:p>
          <a:r>
            <a:rPr lang="ru-RU" dirty="0" smtClean="0"/>
            <a:t>на частичное погашение прогнозируемого дефицита местных бюджетов на срок </a:t>
          </a:r>
          <a:r>
            <a:rPr lang="ru-RU" b="1" dirty="0" smtClean="0"/>
            <a:t>до 3 лет</a:t>
          </a:r>
        </a:p>
      </dgm:t>
    </dgm:pt>
    <dgm:pt modelId="{D02EFEB2-4222-4B6B-9B5A-CFCC045F2A21}" type="parTrans" cxnId="{AD6ADCFE-3EB9-4189-A0C7-33C188AD4C9E}">
      <dgm:prSet/>
      <dgm:spPr/>
      <dgm:t>
        <a:bodyPr/>
        <a:lstStyle/>
        <a:p>
          <a:endParaRPr lang="ru-RU"/>
        </a:p>
      </dgm:t>
    </dgm:pt>
    <dgm:pt modelId="{5B8BDFBF-50A8-4815-B4DE-F1F8AB11C887}" type="sibTrans" cxnId="{AD6ADCFE-3EB9-4189-A0C7-33C188AD4C9E}">
      <dgm:prSet/>
      <dgm:spPr/>
      <dgm:t>
        <a:bodyPr/>
        <a:lstStyle/>
        <a:p>
          <a:endParaRPr lang="ru-RU"/>
        </a:p>
      </dgm:t>
    </dgm:pt>
    <dgm:pt modelId="{CAD8EF26-3374-41FE-9F7E-CCBE129B8898}">
      <dgm:prSet phldrT="[Текст]"/>
      <dgm:spPr/>
      <dgm:t>
        <a:bodyPr/>
        <a:lstStyle/>
        <a:p>
          <a:r>
            <a:rPr lang="ru-RU" dirty="0" smtClean="0"/>
            <a:t>на предупреждение и ликвидацию ЧС на срок </a:t>
          </a:r>
          <a:r>
            <a:rPr lang="ru-RU" b="1" dirty="0" smtClean="0"/>
            <a:t>до 3 лет</a:t>
          </a:r>
        </a:p>
      </dgm:t>
    </dgm:pt>
    <dgm:pt modelId="{B80440F7-B14A-4756-BC07-CA91306048BB}" type="parTrans" cxnId="{5F57EA3D-DE32-45D0-8250-1872E9861347}">
      <dgm:prSet/>
      <dgm:spPr/>
      <dgm:t>
        <a:bodyPr/>
        <a:lstStyle/>
        <a:p>
          <a:endParaRPr lang="ru-RU"/>
        </a:p>
      </dgm:t>
    </dgm:pt>
    <dgm:pt modelId="{1538D454-606A-4FBA-8203-2D9F82DDC0A3}" type="sibTrans" cxnId="{5F57EA3D-DE32-45D0-8250-1872E9861347}">
      <dgm:prSet/>
      <dgm:spPr/>
      <dgm:t>
        <a:bodyPr/>
        <a:lstStyle/>
        <a:p>
          <a:endParaRPr lang="ru-RU"/>
        </a:p>
      </dgm:t>
    </dgm:pt>
    <dgm:pt modelId="{854F9932-27F1-446B-9B8C-DEF487C68566}" type="pres">
      <dgm:prSet presAssocID="{4799D3CD-19CA-4D4A-8C6E-6128B4D69D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50C404-60BC-4A5F-9C2E-C859EA289F5E}" type="pres">
      <dgm:prSet presAssocID="{2F749232-0B37-4F24-A200-B4629AEEB1E9}" presName="thickLine" presStyleLbl="alignNode1" presStyleIdx="0" presStyleCnt="1"/>
      <dgm:spPr/>
    </dgm:pt>
    <dgm:pt modelId="{5B65997D-01B6-4679-A803-D1F661EF34A1}" type="pres">
      <dgm:prSet presAssocID="{2F749232-0B37-4F24-A200-B4629AEEB1E9}" presName="horz1" presStyleCnt="0"/>
      <dgm:spPr/>
    </dgm:pt>
    <dgm:pt modelId="{99300D58-498B-42C6-9882-FBE351CB6DE1}" type="pres">
      <dgm:prSet presAssocID="{2F749232-0B37-4F24-A200-B4629AEEB1E9}" presName="tx1" presStyleLbl="revTx" presStyleIdx="0" presStyleCnt="4" custScaleX="181606"/>
      <dgm:spPr/>
      <dgm:t>
        <a:bodyPr/>
        <a:lstStyle/>
        <a:p>
          <a:endParaRPr lang="ru-RU"/>
        </a:p>
      </dgm:t>
    </dgm:pt>
    <dgm:pt modelId="{35450F4E-9EA5-4C2A-B92B-EC34CFB2674A}" type="pres">
      <dgm:prSet presAssocID="{2F749232-0B37-4F24-A200-B4629AEEB1E9}" presName="vert1" presStyleCnt="0"/>
      <dgm:spPr/>
    </dgm:pt>
    <dgm:pt modelId="{C9D87CEC-64B5-4CD0-B701-BDCB1F406B31}" type="pres">
      <dgm:prSet presAssocID="{EB55FC91-9EA3-4390-B360-5E7AF8BA6982}" presName="vertSpace2a" presStyleCnt="0"/>
      <dgm:spPr/>
    </dgm:pt>
    <dgm:pt modelId="{5B8D0C26-6566-4DAC-AF4B-D5F333C6FC49}" type="pres">
      <dgm:prSet presAssocID="{EB55FC91-9EA3-4390-B360-5E7AF8BA6982}" presName="horz2" presStyleCnt="0"/>
      <dgm:spPr/>
    </dgm:pt>
    <dgm:pt modelId="{88AD83FC-05DA-44FD-BF11-57FE1364F7E9}" type="pres">
      <dgm:prSet presAssocID="{EB55FC91-9EA3-4390-B360-5E7AF8BA6982}" presName="horzSpace2" presStyleCnt="0"/>
      <dgm:spPr/>
    </dgm:pt>
    <dgm:pt modelId="{B0771482-335A-48C5-8F11-AEA06EDCBA4E}" type="pres">
      <dgm:prSet presAssocID="{EB55FC91-9EA3-4390-B360-5E7AF8BA6982}" presName="tx2" presStyleLbl="revTx" presStyleIdx="1" presStyleCnt="4"/>
      <dgm:spPr/>
      <dgm:t>
        <a:bodyPr/>
        <a:lstStyle/>
        <a:p>
          <a:endParaRPr lang="ru-RU"/>
        </a:p>
      </dgm:t>
    </dgm:pt>
    <dgm:pt modelId="{D7BF2488-9ECD-4E98-B86A-4CF8618D0FBE}" type="pres">
      <dgm:prSet presAssocID="{EB55FC91-9EA3-4390-B360-5E7AF8BA6982}" presName="vert2" presStyleCnt="0"/>
      <dgm:spPr/>
    </dgm:pt>
    <dgm:pt modelId="{AA918DED-1333-4624-B6CB-1C7F747AB1A6}" type="pres">
      <dgm:prSet presAssocID="{EB55FC91-9EA3-4390-B360-5E7AF8BA6982}" presName="thinLine2b" presStyleLbl="callout" presStyleIdx="0" presStyleCnt="3"/>
      <dgm:spPr/>
    </dgm:pt>
    <dgm:pt modelId="{FDBD5A11-D441-459B-82D6-2F1391DB18E3}" type="pres">
      <dgm:prSet presAssocID="{EB55FC91-9EA3-4390-B360-5E7AF8BA6982}" presName="vertSpace2b" presStyleCnt="0"/>
      <dgm:spPr/>
    </dgm:pt>
    <dgm:pt modelId="{66AE72B7-79E9-4345-B6E1-B49C617E1ED0}" type="pres">
      <dgm:prSet presAssocID="{AA84B0EF-D2A2-47F7-936C-209BA18BE4B4}" presName="horz2" presStyleCnt="0"/>
      <dgm:spPr/>
    </dgm:pt>
    <dgm:pt modelId="{A7E7905F-8DD8-4B03-9D4D-CD65A0FB74D3}" type="pres">
      <dgm:prSet presAssocID="{AA84B0EF-D2A2-47F7-936C-209BA18BE4B4}" presName="horzSpace2" presStyleCnt="0"/>
      <dgm:spPr/>
    </dgm:pt>
    <dgm:pt modelId="{4C9FA878-2664-4B23-B822-ABB690A813D7}" type="pres">
      <dgm:prSet presAssocID="{AA84B0EF-D2A2-47F7-936C-209BA18BE4B4}" presName="tx2" presStyleLbl="revTx" presStyleIdx="2" presStyleCnt="4"/>
      <dgm:spPr/>
      <dgm:t>
        <a:bodyPr/>
        <a:lstStyle/>
        <a:p>
          <a:endParaRPr lang="ru-RU"/>
        </a:p>
      </dgm:t>
    </dgm:pt>
    <dgm:pt modelId="{23269AB3-3AE1-4E35-923F-C626A5E02CA4}" type="pres">
      <dgm:prSet presAssocID="{AA84B0EF-D2A2-47F7-936C-209BA18BE4B4}" presName="vert2" presStyleCnt="0"/>
      <dgm:spPr/>
    </dgm:pt>
    <dgm:pt modelId="{71FA1D6F-E438-4E0C-9234-9CB21A28761E}" type="pres">
      <dgm:prSet presAssocID="{AA84B0EF-D2A2-47F7-936C-209BA18BE4B4}" presName="thinLine2b" presStyleLbl="callout" presStyleIdx="1" presStyleCnt="3"/>
      <dgm:spPr/>
    </dgm:pt>
    <dgm:pt modelId="{7F0CD3BA-C76D-48C4-8AA6-E1CE271477E3}" type="pres">
      <dgm:prSet presAssocID="{AA84B0EF-D2A2-47F7-936C-209BA18BE4B4}" presName="vertSpace2b" presStyleCnt="0"/>
      <dgm:spPr/>
    </dgm:pt>
    <dgm:pt modelId="{CF371153-EA4D-41A2-9682-E142526D0A76}" type="pres">
      <dgm:prSet presAssocID="{CAD8EF26-3374-41FE-9F7E-CCBE129B8898}" presName="horz2" presStyleCnt="0"/>
      <dgm:spPr/>
    </dgm:pt>
    <dgm:pt modelId="{DE464733-B55E-4B90-AED2-BB379F0483E5}" type="pres">
      <dgm:prSet presAssocID="{CAD8EF26-3374-41FE-9F7E-CCBE129B8898}" presName="horzSpace2" presStyleCnt="0"/>
      <dgm:spPr/>
    </dgm:pt>
    <dgm:pt modelId="{B99D17DC-DA9F-43CF-92CE-B35178414861}" type="pres">
      <dgm:prSet presAssocID="{CAD8EF26-3374-41FE-9F7E-CCBE129B8898}" presName="tx2" presStyleLbl="revTx" presStyleIdx="3" presStyleCnt="4"/>
      <dgm:spPr/>
      <dgm:t>
        <a:bodyPr/>
        <a:lstStyle/>
        <a:p>
          <a:endParaRPr lang="ru-RU"/>
        </a:p>
      </dgm:t>
    </dgm:pt>
    <dgm:pt modelId="{A5ACCB24-1DA9-48E6-8F23-25C8C74FEFB3}" type="pres">
      <dgm:prSet presAssocID="{CAD8EF26-3374-41FE-9F7E-CCBE129B8898}" presName="vert2" presStyleCnt="0"/>
      <dgm:spPr/>
    </dgm:pt>
    <dgm:pt modelId="{5364DF55-FAEF-459A-91A5-69441EE6B913}" type="pres">
      <dgm:prSet presAssocID="{CAD8EF26-3374-41FE-9F7E-CCBE129B8898}" presName="thinLine2b" presStyleLbl="callout" presStyleIdx="2" presStyleCnt="3"/>
      <dgm:spPr/>
    </dgm:pt>
    <dgm:pt modelId="{F1CDF64B-BDB9-4895-82E5-90E0C388E0B2}" type="pres">
      <dgm:prSet presAssocID="{CAD8EF26-3374-41FE-9F7E-CCBE129B8898}" presName="vertSpace2b" presStyleCnt="0"/>
      <dgm:spPr/>
    </dgm:pt>
  </dgm:ptLst>
  <dgm:cxnLst>
    <dgm:cxn modelId="{89293A3C-B166-448D-9950-E55295ABBDFD}" type="presOf" srcId="{AA84B0EF-D2A2-47F7-936C-209BA18BE4B4}" destId="{4C9FA878-2664-4B23-B822-ABB690A813D7}" srcOrd="0" destOrd="0" presId="urn:microsoft.com/office/officeart/2008/layout/LinedList"/>
    <dgm:cxn modelId="{8E5E9F5B-5754-4101-8952-BF37874FA9CD}" type="presOf" srcId="{CAD8EF26-3374-41FE-9F7E-CCBE129B8898}" destId="{B99D17DC-DA9F-43CF-92CE-B35178414861}" srcOrd="0" destOrd="0" presId="urn:microsoft.com/office/officeart/2008/layout/LinedList"/>
    <dgm:cxn modelId="{E09FA6CD-E593-48D8-A49A-8FD60F41DCCC}" type="presOf" srcId="{4799D3CD-19CA-4D4A-8C6E-6128B4D69D64}" destId="{854F9932-27F1-446B-9B8C-DEF487C68566}" srcOrd="0" destOrd="0" presId="urn:microsoft.com/office/officeart/2008/layout/LinedList"/>
    <dgm:cxn modelId="{4B288AD0-28AB-4122-B2D3-9443812AC7AC}" type="presOf" srcId="{EB55FC91-9EA3-4390-B360-5E7AF8BA6982}" destId="{B0771482-335A-48C5-8F11-AEA06EDCBA4E}" srcOrd="0" destOrd="0" presId="urn:microsoft.com/office/officeart/2008/layout/LinedList"/>
    <dgm:cxn modelId="{24118848-2C2A-4530-A13D-30D0E9B5638B}" type="presOf" srcId="{2F749232-0B37-4F24-A200-B4629AEEB1E9}" destId="{99300D58-498B-42C6-9882-FBE351CB6DE1}" srcOrd="0" destOrd="0" presId="urn:microsoft.com/office/officeart/2008/layout/LinedList"/>
    <dgm:cxn modelId="{FB3319E7-156D-4580-AD35-0378ADA1DEE9}" srcId="{4799D3CD-19CA-4D4A-8C6E-6128B4D69D64}" destId="{2F749232-0B37-4F24-A200-B4629AEEB1E9}" srcOrd="0" destOrd="0" parTransId="{A7302D8E-F8DB-413F-85A9-C04C77952C92}" sibTransId="{E16F68B7-A423-4B9E-B6AB-F8F313EDF35F}"/>
    <dgm:cxn modelId="{65D249A9-8C9E-4049-8910-FD9FAAB242D1}" srcId="{2F749232-0B37-4F24-A200-B4629AEEB1E9}" destId="{EB55FC91-9EA3-4390-B360-5E7AF8BA6982}" srcOrd="0" destOrd="0" parTransId="{5A0944F2-E2E4-4B2D-BF91-D2E19DBCA1F2}" sibTransId="{BD511398-D54F-4CA6-AA09-A5EBB50B138F}"/>
    <dgm:cxn modelId="{AD6ADCFE-3EB9-4189-A0C7-33C188AD4C9E}" srcId="{2F749232-0B37-4F24-A200-B4629AEEB1E9}" destId="{AA84B0EF-D2A2-47F7-936C-209BA18BE4B4}" srcOrd="1" destOrd="0" parTransId="{D02EFEB2-4222-4B6B-9B5A-CFCC045F2A21}" sibTransId="{5B8BDFBF-50A8-4815-B4DE-F1F8AB11C887}"/>
    <dgm:cxn modelId="{5F57EA3D-DE32-45D0-8250-1872E9861347}" srcId="{2F749232-0B37-4F24-A200-B4629AEEB1E9}" destId="{CAD8EF26-3374-41FE-9F7E-CCBE129B8898}" srcOrd="2" destOrd="0" parTransId="{B80440F7-B14A-4756-BC07-CA91306048BB}" sibTransId="{1538D454-606A-4FBA-8203-2D9F82DDC0A3}"/>
    <dgm:cxn modelId="{718A961B-619D-4D6A-BCE0-B671783ED737}" type="presParOf" srcId="{854F9932-27F1-446B-9B8C-DEF487C68566}" destId="{F550C404-60BC-4A5F-9C2E-C859EA289F5E}" srcOrd="0" destOrd="0" presId="urn:microsoft.com/office/officeart/2008/layout/LinedList"/>
    <dgm:cxn modelId="{086EB880-5120-4B6E-BFB1-970EDAD98030}" type="presParOf" srcId="{854F9932-27F1-446B-9B8C-DEF487C68566}" destId="{5B65997D-01B6-4679-A803-D1F661EF34A1}" srcOrd="1" destOrd="0" presId="urn:microsoft.com/office/officeart/2008/layout/LinedList"/>
    <dgm:cxn modelId="{E1D32003-9EA8-493B-B2AF-D5FA3EE3692C}" type="presParOf" srcId="{5B65997D-01B6-4679-A803-D1F661EF34A1}" destId="{99300D58-498B-42C6-9882-FBE351CB6DE1}" srcOrd="0" destOrd="0" presId="urn:microsoft.com/office/officeart/2008/layout/LinedList"/>
    <dgm:cxn modelId="{B1D28862-35BF-408D-B1F9-85BB585FC051}" type="presParOf" srcId="{5B65997D-01B6-4679-A803-D1F661EF34A1}" destId="{35450F4E-9EA5-4C2A-B92B-EC34CFB2674A}" srcOrd="1" destOrd="0" presId="urn:microsoft.com/office/officeart/2008/layout/LinedList"/>
    <dgm:cxn modelId="{AB2E54E8-CDD8-494B-A8A4-DD5B6B055C62}" type="presParOf" srcId="{35450F4E-9EA5-4C2A-B92B-EC34CFB2674A}" destId="{C9D87CEC-64B5-4CD0-B701-BDCB1F406B31}" srcOrd="0" destOrd="0" presId="urn:microsoft.com/office/officeart/2008/layout/LinedList"/>
    <dgm:cxn modelId="{EA45E066-6C90-4FA8-A82C-77DE63721F25}" type="presParOf" srcId="{35450F4E-9EA5-4C2A-B92B-EC34CFB2674A}" destId="{5B8D0C26-6566-4DAC-AF4B-D5F333C6FC49}" srcOrd="1" destOrd="0" presId="urn:microsoft.com/office/officeart/2008/layout/LinedList"/>
    <dgm:cxn modelId="{567D7B40-C53B-4CD4-91C8-EB0B4AB3854A}" type="presParOf" srcId="{5B8D0C26-6566-4DAC-AF4B-D5F333C6FC49}" destId="{88AD83FC-05DA-44FD-BF11-57FE1364F7E9}" srcOrd="0" destOrd="0" presId="urn:microsoft.com/office/officeart/2008/layout/LinedList"/>
    <dgm:cxn modelId="{430B2914-EC97-4D44-B5B0-93BBD88EBF42}" type="presParOf" srcId="{5B8D0C26-6566-4DAC-AF4B-D5F333C6FC49}" destId="{B0771482-335A-48C5-8F11-AEA06EDCBA4E}" srcOrd="1" destOrd="0" presId="urn:microsoft.com/office/officeart/2008/layout/LinedList"/>
    <dgm:cxn modelId="{3A97BEA9-B76B-4D83-924F-3C18D518A67E}" type="presParOf" srcId="{5B8D0C26-6566-4DAC-AF4B-D5F333C6FC49}" destId="{D7BF2488-9ECD-4E98-B86A-4CF8618D0FBE}" srcOrd="2" destOrd="0" presId="urn:microsoft.com/office/officeart/2008/layout/LinedList"/>
    <dgm:cxn modelId="{B7B846D0-838E-42D7-8644-0C32D943C4B1}" type="presParOf" srcId="{35450F4E-9EA5-4C2A-B92B-EC34CFB2674A}" destId="{AA918DED-1333-4624-B6CB-1C7F747AB1A6}" srcOrd="2" destOrd="0" presId="urn:microsoft.com/office/officeart/2008/layout/LinedList"/>
    <dgm:cxn modelId="{43E44D98-7E67-4944-B325-01841A6C109F}" type="presParOf" srcId="{35450F4E-9EA5-4C2A-B92B-EC34CFB2674A}" destId="{FDBD5A11-D441-459B-82D6-2F1391DB18E3}" srcOrd="3" destOrd="0" presId="urn:microsoft.com/office/officeart/2008/layout/LinedList"/>
    <dgm:cxn modelId="{D841EA90-A930-4102-A0D9-A5812FA33248}" type="presParOf" srcId="{35450F4E-9EA5-4C2A-B92B-EC34CFB2674A}" destId="{66AE72B7-79E9-4345-B6E1-B49C617E1ED0}" srcOrd="4" destOrd="0" presId="urn:microsoft.com/office/officeart/2008/layout/LinedList"/>
    <dgm:cxn modelId="{DDB61670-E586-42B0-8412-0342ED691BC9}" type="presParOf" srcId="{66AE72B7-79E9-4345-B6E1-B49C617E1ED0}" destId="{A7E7905F-8DD8-4B03-9D4D-CD65A0FB74D3}" srcOrd="0" destOrd="0" presId="urn:microsoft.com/office/officeart/2008/layout/LinedList"/>
    <dgm:cxn modelId="{738C2A2F-164B-4D55-8C8E-AC605BA78DBA}" type="presParOf" srcId="{66AE72B7-79E9-4345-B6E1-B49C617E1ED0}" destId="{4C9FA878-2664-4B23-B822-ABB690A813D7}" srcOrd="1" destOrd="0" presId="urn:microsoft.com/office/officeart/2008/layout/LinedList"/>
    <dgm:cxn modelId="{D9F35ED4-FA75-4DA3-B711-729740BF6AC4}" type="presParOf" srcId="{66AE72B7-79E9-4345-B6E1-B49C617E1ED0}" destId="{23269AB3-3AE1-4E35-923F-C626A5E02CA4}" srcOrd="2" destOrd="0" presId="urn:microsoft.com/office/officeart/2008/layout/LinedList"/>
    <dgm:cxn modelId="{C723447F-FFA0-4133-9DBA-F0801AE87F03}" type="presParOf" srcId="{35450F4E-9EA5-4C2A-B92B-EC34CFB2674A}" destId="{71FA1D6F-E438-4E0C-9234-9CB21A28761E}" srcOrd="5" destOrd="0" presId="urn:microsoft.com/office/officeart/2008/layout/LinedList"/>
    <dgm:cxn modelId="{0C7D2085-27D8-43F8-B51A-5737A174FE87}" type="presParOf" srcId="{35450F4E-9EA5-4C2A-B92B-EC34CFB2674A}" destId="{7F0CD3BA-C76D-48C4-8AA6-E1CE271477E3}" srcOrd="6" destOrd="0" presId="urn:microsoft.com/office/officeart/2008/layout/LinedList"/>
    <dgm:cxn modelId="{1A1F003B-53B5-4A14-8392-D1B9D4906312}" type="presParOf" srcId="{35450F4E-9EA5-4C2A-B92B-EC34CFB2674A}" destId="{CF371153-EA4D-41A2-9682-E142526D0A76}" srcOrd="7" destOrd="0" presId="urn:microsoft.com/office/officeart/2008/layout/LinedList"/>
    <dgm:cxn modelId="{139A52A7-98DE-426D-B788-2C94A1D020AE}" type="presParOf" srcId="{CF371153-EA4D-41A2-9682-E142526D0A76}" destId="{DE464733-B55E-4B90-AED2-BB379F0483E5}" srcOrd="0" destOrd="0" presId="urn:microsoft.com/office/officeart/2008/layout/LinedList"/>
    <dgm:cxn modelId="{11C9834E-D79E-475A-A63F-3EDA120A7D55}" type="presParOf" srcId="{CF371153-EA4D-41A2-9682-E142526D0A76}" destId="{B99D17DC-DA9F-43CF-92CE-B35178414861}" srcOrd="1" destOrd="0" presId="urn:microsoft.com/office/officeart/2008/layout/LinedList"/>
    <dgm:cxn modelId="{AD0A1248-2DB0-4B10-9DB8-9E347FB03F6B}" type="presParOf" srcId="{CF371153-EA4D-41A2-9682-E142526D0A76}" destId="{A5ACCB24-1DA9-48E6-8F23-25C8C74FEFB3}" srcOrd="2" destOrd="0" presId="urn:microsoft.com/office/officeart/2008/layout/LinedList"/>
    <dgm:cxn modelId="{9C36D1A6-9FCD-4B5B-88B7-A97F5D70F66C}" type="presParOf" srcId="{35450F4E-9EA5-4C2A-B92B-EC34CFB2674A}" destId="{5364DF55-FAEF-459A-91A5-69441EE6B913}" srcOrd="8" destOrd="0" presId="urn:microsoft.com/office/officeart/2008/layout/LinedList"/>
    <dgm:cxn modelId="{1BF4E593-C104-4EC5-82E5-74BD9603FC19}" type="presParOf" srcId="{35450F4E-9EA5-4C2A-B92B-EC34CFB2674A}" destId="{F1CDF64B-BDB9-4895-82E5-90E0C388E0B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BB3AE-8401-4982-966B-6B308D23085D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9E6B976-7257-46A4-ACA9-1142EE06C04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16CDE36-93E7-4219-98AD-EE65063A6D23}" type="parTrans" cxnId="{FE85FD25-9B83-49A9-82FB-5224E7D4BB13}">
      <dgm:prSet/>
      <dgm:spPr/>
      <dgm:t>
        <a:bodyPr/>
        <a:lstStyle/>
        <a:p>
          <a:endParaRPr lang="ru-RU"/>
        </a:p>
      </dgm:t>
    </dgm:pt>
    <dgm:pt modelId="{8ECAECF6-0728-42DE-BD70-58A61AB696F8}" type="sibTrans" cxnId="{FE85FD25-9B83-49A9-82FB-5224E7D4BB13}">
      <dgm:prSet/>
      <dgm:spPr/>
      <dgm:t>
        <a:bodyPr/>
        <a:lstStyle/>
        <a:p>
          <a:endParaRPr lang="ru-RU"/>
        </a:p>
      </dgm:t>
    </dgm:pt>
    <dgm:pt modelId="{48BFC5A1-5031-4A3E-A6B4-9219018DDAFE}">
      <dgm:prSet phldrT="[Текст]" custT="1"/>
      <dgm:spPr/>
      <dgm:t>
        <a:bodyPr/>
        <a:lstStyle/>
        <a:p>
          <a:r>
            <a:rPr lang="ru-RU" sz="1400" b="0" dirty="0" smtClean="0"/>
            <a:t>Возможно предоставление отсрочки по возврату бюджетного кредита с переносом на срок </a:t>
          </a:r>
          <a:r>
            <a:rPr lang="ru-RU" sz="1400" b="1" dirty="0" smtClean="0"/>
            <a:t>не более 10 лет </a:t>
          </a:r>
          <a:r>
            <a:rPr lang="ru-RU" sz="1400" b="0" dirty="0" smtClean="0"/>
            <a:t>погашения основного долга ежегодно равными долями с возможностью досрочного погашения (обращение о предоставлении отсрочки должно содержать обоснование)</a:t>
          </a:r>
          <a:endParaRPr lang="ru-RU" sz="1400" b="0" dirty="0"/>
        </a:p>
      </dgm:t>
    </dgm:pt>
    <dgm:pt modelId="{E4DCCF49-F642-4CE7-AB84-3AD9FFBA9E5A}" type="parTrans" cxnId="{3266C388-42A2-48A6-BB2B-B6A08F4C1B09}">
      <dgm:prSet/>
      <dgm:spPr/>
      <dgm:t>
        <a:bodyPr/>
        <a:lstStyle/>
        <a:p>
          <a:endParaRPr lang="ru-RU"/>
        </a:p>
      </dgm:t>
    </dgm:pt>
    <dgm:pt modelId="{79AABC78-29A8-4C87-936A-BCC8FF2CFE37}" type="sibTrans" cxnId="{3266C388-42A2-48A6-BB2B-B6A08F4C1B09}">
      <dgm:prSet/>
      <dgm:spPr/>
      <dgm:t>
        <a:bodyPr/>
        <a:lstStyle/>
        <a:p>
          <a:endParaRPr lang="ru-RU"/>
        </a:p>
      </dgm:t>
    </dgm:pt>
    <dgm:pt modelId="{0B7DFC28-B123-4072-B3B9-AEDCAB097A54}" type="pres">
      <dgm:prSet presAssocID="{5FABB3AE-8401-4982-966B-6B308D2308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5ADF1-E972-4821-8385-FF2F025D2F1F}" type="pres">
      <dgm:prSet presAssocID="{79E6B976-7257-46A4-ACA9-1142EE06C049}" presName="composite" presStyleCnt="0"/>
      <dgm:spPr/>
    </dgm:pt>
    <dgm:pt modelId="{6F4930BB-0436-4BE9-BFC9-7B0AD68D7AD5}" type="pres">
      <dgm:prSet presAssocID="{79E6B976-7257-46A4-ACA9-1142EE06C04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F552E-D2BD-4494-960B-986EA8BE22CF}" type="pres">
      <dgm:prSet presAssocID="{79E6B976-7257-46A4-ACA9-1142EE06C04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5399F-4177-4D4A-AA62-FAA3775E9442}" type="presOf" srcId="{79E6B976-7257-46A4-ACA9-1142EE06C049}" destId="{6F4930BB-0436-4BE9-BFC9-7B0AD68D7AD5}" srcOrd="0" destOrd="0" presId="urn:microsoft.com/office/officeart/2005/8/layout/hList1"/>
    <dgm:cxn modelId="{5BB7924F-9622-4630-ABC7-C7B8CEF77D97}" type="presOf" srcId="{48BFC5A1-5031-4A3E-A6B4-9219018DDAFE}" destId="{8BCF552E-D2BD-4494-960B-986EA8BE22CF}" srcOrd="0" destOrd="0" presId="urn:microsoft.com/office/officeart/2005/8/layout/hList1"/>
    <dgm:cxn modelId="{FE85FD25-9B83-49A9-82FB-5224E7D4BB13}" srcId="{5FABB3AE-8401-4982-966B-6B308D23085D}" destId="{79E6B976-7257-46A4-ACA9-1142EE06C049}" srcOrd="0" destOrd="0" parTransId="{D16CDE36-93E7-4219-98AD-EE65063A6D23}" sibTransId="{8ECAECF6-0728-42DE-BD70-58A61AB696F8}"/>
    <dgm:cxn modelId="{3266C388-42A2-48A6-BB2B-B6A08F4C1B09}" srcId="{79E6B976-7257-46A4-ACA9-1142EE06C049}" destId="{48BFC5A1-5031-4A3E-A6B4-9219018DDAFE}" srcOrd="0" destOrd="0" parTransId="{E4DCCF49-F642-4CE7-AB84-3AD9FFBA9E5A}" sibTransId="{79AABC78-29A8-4C87-936A-BCC8FF2CFE37}"/>
    <dgm:cxn modelId="{60AF74C7-796C-45BF-888D-10FC76DD8074}" type="presOf" srcId="{5FABB3AE-8401-4982-966B-6B308D23085D}" destId="{0B7DFC28-B123-4072-B3B9-AEDCAB097A54}" srcOrd="0" destOrd="0" presId="urn:microsoft.com/office/officeart/2005/8/layout/hList1"/>
    <dgm:cxn modelId="{F750FF6B-3E1A-4AA5-BB54-C05124C923E0}" type="presParOf" srcId="{0B7DFC28-B123-4072-B3B9-AEDCAB097A54}" destId="{4FE5ADF1-E972-4821-8385-FF2F025D2F1F}" srcOrd="0" destOrd="0" presId="urn:microsoft.com/office/officeart/2005/8/layout/hList1"/>
    <dgm:cxn modelId="{89C106AF-56A4-47B5-959B-197B17E4F45F}" type="presParOf" srcId="{4FE5ADF1-E972-4821-8385-FF2F025D2F1F}" destId="{6F4930BB-0436-4BE9-BFC9-7B0AD68D7AD5}" srcOrd="0" destOrd="0" presId="urn:microsoft.com/office/officeart/2005/8/layout/hList1"/>
    <dgm:cxn modelId="{921785EE-976A-4DED-B9E2-490089F3356A}" type="presParOf" srcId="{4FE5ADF1-E972-4821-8385-FF2F025D2F1F}" destId="{8BCF552E-D2BD-4494-960B-986EA8BE22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BB3AE-8401-4982-966B-6B308D23085D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9E6B976-7257-46A4-ACA9-1142EE06C04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16CDE36-93E7-4219-98AD-EE65063A6D23}" type="parTrans" cxnId="{FE85FD25-9B83-49A9-82FB-5224E7D4BB13}">
      <dgm:prSet/>
      <dgm:spPr/>
      <dgm:t>
        <a:bodyPr/>
        <a:lstStyle/>
        <a:p>
          <a:endParaRPr lang="ru-RU"/>
        </a:p>
      </dgm:t>
    </dgm:pt>
    <dgm:pt modelId="{8ECAECF6-0728-42DE-BD70-58A61AB696F8}" type="sibTrans" cxnId="{FE85FD25-9B83-49A9-82FB-5224E7D4BB13}">
      <dgm:prSet/>
      <dgm:spPr/>
      <dgm:t>
        <a:bodyPr/>
        <a:lstStyle/>
        <a:p>
          <a:endParaRPr lang="ru-RU"/>
        </a:p>
      </dgm:t>
    </dgm:pt>
    <dgm:pt modelId="{48BFC5A1-5031-4A3E-A6B4-9219018DDAFE}">
      <dgm:prSet phldrT="[Текст]" custT="1"/>
      <dgm:spPr/>
      <dgm:t>
        <a:bodyPr/>
        <a:lstStyle/>
        <a:p>
          <a:r>
            <a:rPr lang="ru-RU" sz="1300" b="0" dirty="0" smtClean="0"/>
            <a:t>Сохраняется условие о принятии заёмщиком обязательства по привлечению в бюджет МО кредитов от кредитных организаций исключительно по ставкам на уровне </a:t>
          </a:r>
          <a:r>
            <a:rPr lang="ru-RU" sz="1300" b="1" dirty="0" smtClean="0"/>
            <a:t>не более чем уровень ключевой ставки</a:t>
          </a:r>
          <a:r>
            <a:rPr lang="ru-RU" sz="1300" b="0" dirty="0" smtClean="0"/>
            <a:t>, установленный Центральным банком Российской Федерации, </a:t>
          </a:r>
          <a:r>
            <a:rPr lang="ru-RU" sz="1300" b="1" dirty="0" smtClean="0"/>
            <a:t>увеличенный на 1 процент годовых</a:t>
          </a:r>
          <a:endParaRPr lang="ru-RU" sz="1300" b="1" dirty="0"/>
        </a:p>
      </dgm:t>
    </dgm:pt>
    <dgm:pt modelId="{E4DCCF49-F642-4CE7-AB84-3AD9FFBA9E5A}" type="parTrans" cxnId="{3266C388-42A2-48A6-BB2B-B6A08F4C1B09}">
      <dgm:prSet/>
      <dgm:spPr/>
      <dgm:t>
        <a:bodyPr/>
        <a:lstStyle/>
        <a:p>
          <a:endParaRPr lang="ru-RU"/>
        </a:p>
      </dgm:t>
    </dgm:pt>
    <dgm:pt modelId="{79AABC78-29A8-4C87-936A-BCC8FF2CFE37}" type="sibTrans" cxnId="{3266C388-42A2-48A6-BB2B-B6A08F4C1B09}">
      <dgm:prSet/>
      <dgm:spPr/>
      <dgm:t>
        <a:bodyPr/>
        <a:lstStyle/>
        <a:p>
          <a:endParaRPr lang="ru-RU"/>
        </a:p>
      </dgm:t>
    </dgm:pt>
    <dgm:pt modelId="{0B7DFC28-B123-4072-B3B9-AEDCAB097A54}" type="pres">
      <dgm:prSet presAssocID="{5FABB3AE-8401-4982-966B-6B308D2308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5ADF1-E972-4821-8385-FF2F025D2F1F}" type="pres">
      <dgm:prSet presAssocID="{79E6B976-7257-46A4-ACA9-1142EE06C049}" presName="composite" presStyleCnt="0"/>
      <dgm:spPr/>
    </dgm:pt>
    <dgm:pt modelId="{6F4930BB-0436-4BE9-BFC9-7B0AD68D7AD5}" type="pres">
      <dgm:prSet presAssocID="{79E6B976-7257-46A4-ACA9-1142EE06C04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F552E-D2BD-4494-960B-986EA8BE22CF}" type="pres">
      <dgm:prSet presAssocID="{79E6B976-7257-46A4-ACA9-1142EE06C04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5FD25-9B83-49A9-82FB-5224E7D4BB13}" srcId="{5FABB3AE-8401-4982-966B-6B308D23085D}" destId="{79E6B976-7257-46A4-ACA9-1142EE06C049}" srcOrd="0" destOrd="0" parTransId="{D16CDE36-93E7-4219-98AD-EE65063A6D23}" sibTransId="{8ECAECF6-0728-42DE-BD70-58A61AB696F8}"/>
    <dgm:cxn modelId="{3266C388-42A2-48A6-BB2B-B6A08F4C1B09}" srcId="{79E6B976-7257-46A4-ACA9-1142EE06C049}" destId="{48BFC5A1-5031-4A3E-A6B4-9219018DDAFE}" srcOrd="0" destOrd="0" parTransId="{E4DCCF49-F642-4CE7-AB84-3AD9FFBA9E5A}" sibTransId="{79AABC78-29A8-4C87-936A-BCC8FF2CFE37}"/>
    <dgm:cxn modelId="{2FB565B8-D41C-4440-B080-66C54CEC7015}" type="presOf" srcId="{5FABB3AE-8401-4982-966B-6B308D23085D}" destId="{0B7DFC28-B123-4072-B3B9-AEDCAB097A54}" srcOrd="0" destOrd="0" presId="urn:microsoft.com/office/officeart/2005/8/layout/hList1"/>
    <dgm:cxn modelId="{607295AA-7F68-478B-A11D-E90486692078}" type="presOf" srcId="{79E6B976-7257-46A4-ACA9-1142EE06C049}" destId="{6F4930BB-0436-4BE9-BFC9-7B0AD68D7AD5}" srcOrd="0" destOrd="0" presId="urn:microsoft.com/office/officeart/2005/8/layout/hList1"/>
    <dgm:cxn modelId="{FC1B7834-E741-4AF7-ACF6-25081CC7F6CE}" type="presOf" srcId="{48BFC5A1-5031-4A3E-A6B4-9219018DDAFE}" destId="{8BCF552E-D2BD-4494-960B-986EA8BE22CF}" srcOrd="0" destOrd="0" presId="urn:microsoft.com/office/officeart/2005/8/layout/hList1"/>
    <dgm:cxn modelId="{C909B35D-5AE8-4A1B-A30F-FAB5222C5767}" type="presParOf" srcId="{0B7DFC28-B123-4072-B3B9-AEDCAB097A54}" destId="{4FE5ADF1-E972-4821-8385-FF2F025D2F1F}" srcOrd="0" destOrd="0" presId="urn:microsoft.com/office/officeart/2005/8/layout/hList1"/>
    <dgm:cxn modelId="{B54CB80B-6B5A-4000-B698-03615823DCFF}" type="presParOf" srcId="{4FE5ADF1-E972-4821-8385-FF2F025D2F1F}" destId="{6F4930BB-0436-4BE9-BFC9-7B0AD68D7AD5}" srcOrd="0" destOrd="0" presId="urn:microsoft.com/office/officeart/2005/8/layout/hList1"/>
    <dgm:cxn modelId="{2D8F8100-DD4A-49AC-B87E-00840BB1ADFE}" type="presParOf" srcId="{4FE5ADF1-E972-4821-8385-FF2F025D2F1F}" destId="{8BCF552E-D2BD-4494-960B-986EA8BE22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0C404-60BC-4A5F-9C2E-C859EA289F5E}">
      <dsp:nvSpPr>
        <dsp:cNvPr id="0" name=""/>
        <dsp:cNvSpPr/>
      </dsp:nvSpPr>
      <dsp:spPr>
        <a:xfrm>
          <a:off x="0" y="0"/>
          <a:ext cx="4727847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00D58-498B-42C6-9882-FBE351CB6DE1}">
      <dsp:nvSpPr>
        <dsp:cNvPr id="0" name=""/>
        <dsp:cNvSpPr/>
      </dsp:nvSpPr>
      <dsp:spPr>
        <a:xfrm>
          <a:off x="0" y="0"/>
          <a:ext cx="1475728" cy="316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В 2020 году кредиты будут предоставляться на следующие цели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0"/>
        <a:ext cx="1475728" cy="3168351"/>
      </dsp:txXfrm>
    </dsp:sp>
    <dsp:sp modelId="{B0771482-335A-48C5-8F11-AEA06EDCBA4E}">
      <dsp:nvSpPr>
        <dsp:cNvPr id="0" name=""/>
        <dsp:cNvSpPr/>
      </dsp:nvSpPr>
      <dsp:spPr>
        <a:xfrm>
          <a:off x="1536673" y="49505"/>
          <a:ext cx="3189450" cy="9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покрытие временных кассовых разрывов на срок не выходящий за пределы текущего финансового года</a:t>
          </a:r>
          <a:endParaRPr lang="ru-RU" sz="1500" kern="1200" dirty="0"/>
        </a:p>
      </dsp:txBody>
      <dsp:txXfrm>
        <a:off x="1536673" y="49505"/>
        <a:ext cx="3189450" cy="990109"/>
      </dsp:txXfrm>
    </dsp:sp>
    <dsp:sp modelId="{AA918DED-1333-4624-B6CB-1C7F747AB1A6}">
      <dsp:nvSpPr>
        <dsp:cNvPr id="0" name=""/>
        <dsp:cNvSpPr/>
      </dsp:nvSpPr>
      <dsp:spPr>
        <a:xfrm>
          <a:off x="1475728" y="1039615"/>
          <a:ext cx="3250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FA878-2664-4B23-B822-ABB690A813D7}">
      <dsp:nvSpPr>
        <dsp:cNvPr id="0" name=""/>
        <dsp:cNvSpPr/>
      </dsp:nvSpPr>
      <dsp:spPr>
        <a:xfrm>
          <a:off x="1536673" y="1089120"/>
          <a:ext cx="3189450" cy="9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частичное погашение прогнозируемого дефицита местных бюджетов на срок </a:t>
          </a:r>
          <a:r>
            <a:rPr lang="ru-RU" sz="1500" b="1" kern="1200" dirty="0" smtClean="0"/>
            <a:t>до 3 лет</a:t>
          </a:r>
        </a:p>
      </dsp:txBody>
      <dsp:txXfrm>
        <a:off x="1536673" y="1089120"/>
        <a:ext cx="3189450" cy="990109"/>
      </dsp:txXfrm>
    </dsp:sp>
    <dsp:sp modelId="{71FA1D6F-E438-4E0C-9234-9CB21A28761E}">
      <dsp:nvSpPr>
        <dsp:cNvPr id="0" name=""/>
        <dsp:cNvSpPr/>
      </dsp:nvSpPr>
      <dsp:spPr>
        <a:xfrm>
          <a:off x="1475728" y="2079230"/>
          <a:ext cx="3250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D17DC-DA9F-43CF-92CE-B35178414861}">
      <dsp:nvSpPr>
        <dsp:cNvPr id="0" name=""/>
        <dsp:cNvSpPr/>
      </dsp:nvSpPr>
      <dsp:spPr>
        <a:xfrm>
          <a:off x="1536673" y="2128736"/>
          <a:ext cx="3189450" cy="9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предупреждение и ликвидацию ЧС на срок </a:t>
          </a:r>
          <a:r>
            <a:rPr lang="ru-RU" sz="1500" b="1" kern="1200" dirty="0" smtClean="0"/>
            <a:t>до 3 лет</a:t>
          </a:r>
        </a:p>
      </dsp:txBody>
      <dsp:txXfrm>
        <a:off x="1536673" y="2128736"/>
        <a:ext cx="3189450" cy="990109"/>
      </dsp:txXfrm>
    </dsp:sp>
    <dsp:sp modelId="{5364DF55-FAEF-459A-91A5-69441EE6B913}">
      <dsp:nvSpPr>
        <dsp:cNvPr id="0" name=""/>
        <dsp:cNvSpPr/>
      </dsp:nvSpPr>
      <dsp:spPr>
        <a:xfrm>
          <a:off x="1475728" y="3118846"/>
          <a:ext cx="3250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30BB-0436-4BE9-BFC9-7B0AD68D7AD5}">
      <dsp:nvSpPr>
        <dsp:cNvPr id="0" name=""/>
        <dsp:cNvSpPr/>
      </dsp:nvSpPr>
      <dsp:spPr>
        <a:xfrm>
          <a:off x="0" y="9183"/>
          <a:ext cx="4752527" cy="806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0" y="9183"/>
        <a:ext cx="4752527" cy="806400"/>
      </dsp:txXfrm>
    </dsp:sp>
    <dsp:sp modelId="{8BCF552E-D2BD-4494-960B-986EA8BE22CF}">
      <dsp:nvSpPr>
        <dsp:cNvPr id="0" name=""/>
        <dsp:cNvSpPr/>
      </dsp:nvSpPr>
      <dsp:spPr>
        <a:xfrm>
          <a:off x="0" y="815583"/>
          <a:ext cx="4752527" cy="138347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Возможно предоставление отсрочки по возврату бюджетного кредита с переносом на срок </a:t>
          </a:r>
          <a:r>
            <a:rPr lang="ru-RU" sz="1400" b="1" kern="1200" dirty="0" smtClean="0"/>
            <a:t>не более 10 лет </a:t>
          </a:r>
          <a:r>
            <a:rPr lang="ru-RU" sz="1400" b="0" kern="1200" dirty="0" smtClean="0"/>
            <a:t>погашения основного долга ежегодно равными долями с возможностью досрочного погашения (обращение о предоставлении отсрочки должно содержать обоснование)</a:t>
          </a:r>
          <a:endParaRPr lang="ru-RU" sz="1400" b="0" kern="1200" dirty="0"/>
        </a:p>
      </dsp:txBody>
      <dsp:txXfrm>
        <a:off x="0" y="815583"/>
        <a:ext cx="4752527" cy="138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30BB-0436-4BE9-BFC9-7B0AD68D7AD5}">
      <dsp:nvSpPr>
        <dsp:cNvPr id="0" name=""/>
        <dsp:cNvSpPr/>
      </dsp:nvSpPr>
      <dsp:spPr>
        <a:xfrm>
          <a:off x="0" y="5678"/>
          <a:ext cx="3565630" cy="95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</a:t>
          </a:r>
          <a:endParaRPr lang="ru-RU" sz="3300" kern="1200" dirty="0"/>
        </a:p>
      </dsp:txBody>
      <dsp:txXfrm>
        <a:off x="0" y="5678"/>
        <a:ext cx="3565630" cy="950400"/>
      </dsp:txXfrm>
    </dsp:sp>
    <dsp:sp modelId="{8BCF552E-D2BD-4494-960B-986EA8BE22CF}">
      <dsp:nvSpPr>
        <dsp:cNvPr id="0" name=""/>
        <dsp:cNvSpPr/>
      </dsp:nvSpPr>
      <dsp:spPr>
        <a:xfrm>
          <a:off x="0" y="956078"/>
          <a:ext cx="3565630" cy="16305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/>
            <a:t>Сохраняется условие о принятии заёмщиком обязательства по привлечению в бюджет МО кредитов от кредитных организаций исключительно по ставкам на уровне </a:t>
          </a:r>
          <a:r>
            <a:rPr lang="ru-RU" sz="1300" b="1" kern="1200" dirty="0" smtClean="0"/>
            <a:t>не более чем уровень ключевой ставки</a:t>
          </a:r>
          <a:r>
            <a:rPr lang="ru-RU" sz="1300" b="0" kern="1200" dirty="0" smtClean="0"/>
            <a:t>, установленный Центральным банком Российской Федерации, </a:t>
          </a:r>
          <a:r>
            <a:rPr lang="ru-RU" sz="1300" b="1" kern="1200" dirty="0" smtClean="0"/>
            <a:t>увеличенный на 1 процент годовых</a:t>
          </a:r>
          <a:endParaRPr lang="ru-RU" sz="1300" b="1" kern="1200" dirty="0"/>
        </a:p>
      </dsp:txBody>
      <dsp:txXfrm>
        <a:off x="0" y="956078"/>
        <a:ext cx="3565630" cy="163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0.31018</cdr:x>
      <cdr:y>0.08127</cdr:y>
    </cdr:from>
    <cdr:to>
      <cdr:x>0.38683</cdr:x>
      <cdr:y>0.14356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9888" y="37581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0.59598</cdr:x>
      <cdr:y>0.28679</cdr:y>
    </cdr:from>
    <cdr:to>
      <cdr:x>0.70649</cdr:x>
      <cdr:y>0.40254</cdr:y>
    </cdr:to>
    <cdr:grpSp>
      <cdr:nvGrpSpPr>
        <cdr:cNvPr id="10" name="Группа 9"/>
        <cdr:cNvGrpSpPr/>
      </cdr:nvGrpSpPr>
      <cdr:grpSpPr>
        <a:xfrm xmlns:a="http://schemas.openxmlformats.org/drawingml/2006/main">
          <a:off x="5385316" y="1660454"/>
          <a:ext cx="998576" cy="670168"/>
          <a:chOff x="4296081" y="1026088"/>
          <a:chExt cx="998604" cy="502634"/>
        </a:xfrm>
      </cdr:grpSpPr>
      <cdr:sp macro="" textlink="">
        <cdr:nvSpPr>
          <cdr:cNvPr id="4" name="Стрелка вправо 3"/>
          <cdr:cNvSpPr/>
        </cdr:nvSpPr>
        <cdr:spPr>
          <a:xfrm xmlns:a="http://schemas.openxmlformats.org/drawingml/2006/main" rot="20123646">
            <a:off x="4357644" y="1244342"/>
            <a:ext cx="937041" cy="28438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chemeClr val="accent1">
              <a:lumMod val="75000"/>
              <a:alpha val="59000"/>
            </a:schemeClr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 rot="20139661">
            <a:off x="4296081" y="1026088"/>
            <a:ext cx="817493" cy="35921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8,4%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0.29316</cdr:x>
      <cdr:y>0.28679</cdr:y>
    </cdr:from>
    <cdr:to>
      <cdr:x>0.4114</cdr:x>
      <cdr:y>0.39577</cdr:y>
    </cdr:to>
    <cdr:grpSp>
      <cdr:nvGrpSpPr>
        <cdr:cNvPr id="6" name="Группа 5"/>
        <cdr:cNvGrpSpPr/>
      </cdr:nvGrpSpPr>
      <cdr:grpSpPr>
        <a:xfrm xmlns:a="http://schemas.openxmlformats.org/drawingml/2006/main">
          <a:off x="2649014" y="1660454"/>
          <a:ext cx="1068425" cy="630971"/>
          <a:chOff x="2115952" y="1123126"/>
          <a:chExt cx="1068449" cy="473249"/>
        </a:xfrm>
      </cdr:grpSpPr>
      <cdr:sp macro="" textlink="">
        <cdr:nvSpPr>
          <cdr:cNvPr id="7" name="TextBox 6"/>
          <cdr:cNvSpPr txBox="1"/>
        </cdr:nvSpPr>
        <cdr:spPr>
          <a:xfrm xmlns:a="http://schemas.openxmlformats.org/drawingml/2006/main" rot="20044834">
            <a:off x="2115952" y="1123126"/>
            <a:ext cx="823638" cy="34039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+8,1%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12" name="Стрелка вправо 11"/>
          <cdr:cNvSpPr/>
        </cdr:nvSpPr>
        <cdr:spPr>
          <a:xfrm xmlns:a="http://schemas.openxmlformats.org/drawingml/2006/main" rot="20123646">
            <a:off x="2247361" y="1311995"/>
            <a:ext cx="937040" cy="28438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chemeClr val="accent1">
              <a:lumMod val="75000"/>
              <a:alpha val="52000"/>
            </a:schemeClr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0.21058</cdr:x>
      <cdr:y>0.23704</cdr:y>
    </cdr:from>
    <cdr:to>
      <cdr:x>0.22652</cdr:x>
      <cdr:y>0.27021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 flipV="1">
          <a:off x="1902859" y="1029304"/>
          <a:ext cx="144035" cy="14403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0.49823</cdr:x>
      <cdr:y>0.17071</cdr:y>
    </cdr:from>
    <cdr:to>
      <cdr:x>0.51417</cdr:x>
      <cdr:y>0.20387</cdr:y>
    </cdr:to>
    <cdr:sp macro="" textlink="">
      <cdr:nvSpPr>
        <cdr:cNvPr id="13" name="Равнобедренный треугольник 12"/>
        <cdr:cNvSpPr/>
      </cdr:nvSpPr>
      <cdr:spPr>
        <a:xfrm xmlns:a="http://schemas.openxmlformats.org/drawingml/2006/main" flipV="1">
          <a:off x="4502009" y="741272"/>
          <a:ext cx="144035" cy="143992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0.78723</cdr:x>
      <cdr:y>0.12096</cdr:y>
    </cdr:from>
    <cdr:to>
      <cdr:x>0.80317</cdr:x>
      <cdr:y>0.15412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 flipV="1">
          <a:off x="7113488" y="525248"/>
          <a:ext cx="144035" cy="143992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8F7A-C3F1-4697-AA25-355D09B2E801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036F-72E2-4E8A-9C41-2399437F5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6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6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55C6-7BE1-440F-A575-2D2EC7628E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4CF7-5F86-473D-9103-1BFD0BFC4D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152D-4329-422A-8730-B778F15A16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A1C0-E8C9-4BA4-9CEC-CB7FC13FC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C4BA-47F4-48E7-9F89-09BADBBCF2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FA67-38CD-4211-95AC-4B0B2650BD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F9E6-C2F7-4FDC-82F8-DC7E5510DC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BCBF-4B34-40B9-A109-6C1A8A4D1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7BF6-19AF-41B5-8669-4C354A5855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C6CC-2991-47C7-8ABA-AEC770449F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AD28-6BB6-427D-88CE-E1DCD8026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F53C-DFBA-47E9-BF7B-61C7E8FD9C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19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8C62-FC70-4022-83BF-97236E8C17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FFB-3E27-40F2-B046-2DFFA65243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3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32FC-AF8A-4EDB-95D6-46230E25B2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056D-D9A2-4722-816E-97EFB860AB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772D-0820-48C8-9F17-F589E1D74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BE9E-D110-4BCE-9CA2-FF21B7D3C7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2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8D90-0602-4BD0-BC09-9CE2C99EBF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57CF-6DF2-452E-9DAC-0C38C62406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3744-E286-4F1D-AB4B-EA343B6D3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5EF5-4BCF-4BA6-916A-562E5E8349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8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55C6-7BE1-440F-A575-2D2EC7628E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4CF7-5F86-473D-9103-1BFD0BFC4D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23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152D-4329-422A-8730-B778F15A16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A1C0-E8C9-4BA4-9CEC-CB7FC13FC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1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C4BA-47F4-48E7-9F89-09BADBBCF2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FA67-38CD-4211-95AC-4B0B2650BD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35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F9E6-C2F7-4FDC-82F8-DC7E5510DC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BCBF-4B34-40B9-A109-6C1A8A4D1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59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7BF6-19AF-41B5-8669-4C354A5855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C6CC-2991-47C7-8ABA-AEC770449F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96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AD28-6BB6-427D-88CE-E1DCD8026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F53C-DFBA-47E9-BF7B-61C7E8FD9C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50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8C62-FC70-4022-83BF-97236E8C17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FFB-3E27-40F2-B046-2DFFA65243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5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32FC-AF8A-4EDB-95D6-46230E25B2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056D-D9A2-4722-816E-97EFB860AB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1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772D-0820-48C8-9F17-F589E1D74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BE9E-D110-4BCE-9CA2-FF21B7D3C7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06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8D90-0602-4BD0-BC09-9CE2C99EBF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57CF-6DF2-452E-9DAC-0C38C62406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47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3744-E286-4F1D-AB4B-EA343B6D3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5EF5-4BCF-4BA6-916A-562E5E8349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16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44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0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4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9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4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3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3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97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5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9D593-2EFE-4150-A009-636240C262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C3840-69BA-4AD2-9407-DC395FB44FB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9D593-2EFE-4150-A009-636240C262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C3840-69BA-4AD2-9407-DC395FB44FB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2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jpe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2941285"/>
            <a:ext cx="8424936" cy="1053505"/>
            <a:chOff x="251520" y="2744923"/>
            <a:chExt cx="8496944" cy="46635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51520" y="2744923"/>
              <a:ext cx="8496944" cy="0"/>
            </a:xfrm>
            <a:prstGeom prst="line">
              <a:avLst/>
            </a:prstGeom>
            <a:ln w="571500">
              <a:solidFill>
                <a:schemeClr val="bg1"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39772" y="2854466"/>
              <a:ext cx="6120680" cy="144016"/>
            </a:xfrm>
            <a:prstGeom prst="line">
              <a:avLst/>
            </a:prstGeom>
            <a:ln w="571500">
              <a:solidFill>
                <a:schemeClr val="bg1"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286443" y="2950635"/>
              <a:ext cx="4727822" cy="260638"/>
            </a:xfrm>
            <a:prstGeom prst="line">
              <a:avLst/>
            </a:prstGeom>
            <a:ln w="571500">
              <a:solidFill>
                <a:schemeClr val="bg1"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56" y="203069"/>
            <a:ext cx="660276" cy="13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690942"/>
            <a:ext cx="2952328" cy="58477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ПРАВИТЕЛЬСТВО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ЯРОСЛАВСКОЙ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638133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0536" y="2490282"/>
            <a:ext cx="7743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Закон ЯО от 20.12.2019 № 80-з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Об областном бюджете на </a:t>
            </a: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endParaRPr lang="ru-RU" sz="28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на плановый период </a:t>
            </a: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2022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годов»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032" y="10583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9449"/>
            <a:ext cx="8597056" cy="954124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АИП в разрезе государственных программ в 2020 году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9" y="3941810"/>
            <a:ext cx="1195737" cy="16025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" y="956234"/>
            <a:ext cx="3480257" cy="70788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Всего:</a:t>
            </a:r>
          </a:p>
          <a:p>
            <a:r>
              <a:rPr lang="ru-RU" sz="20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5 882,0 </a:t>
            </a:r>
            <a:r>
              <a:rPr lang="ru-RU" sz="20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834560" y="1576752"/>
            <a:ext cx="2908524" cy="830997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средства ГК– </a:t>
            </a:r>
            <a:r>
              <a:rPr lang="ru-RU" sz="16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Фонда содействия реформированию 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ЖКХХ</a:t>
            </a:r>
          </a:p>
          <a:p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355,9 </a:t>
            </a:r>
            <a:r>
              <a:rPr lang="ru-RU" sz="16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AutoShape 4" descr="https://cdn2.iconfinder.com/data/icons/currency-icons-circled/512/rubel_icon-01-512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7" y="1021258"/>
            <a:ext cx="3024336" cy="58477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федеральные средства</a:t>
            </a:r>
          </a:p>
          <a:p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3 556,0 </a:t>
            </a:r>
            <a:r>
              <a:rPr lang="ru-RU" sz="16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447526" y="1096569"/>
            <a:ext cx="1375373" cy="475390"/>
            <a:chOff x="1716140" y="847983"/>
            <a:chExt cx="1050241" cy="261388"/>
          </a:xfrm>
        </p:grpSpPr>
        <p:pic>
          <p:nvPicPr>
            <p:cNvPr id="26" name="Picture 7" descr="C:\Users\koltochenko\Desktop\картинки\rubel_icon-01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140" y="847983"/>
              <a:ext cx="323165" cy="26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C:\Users\koltochenko\Desktop\картинки\rubel_icon-01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303" y="847983"/>
              <a:ext cx="323165" cy="26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C:\Users\koltochenko\Desktop\картинки\rubel_icon-01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16" y="847983"/>
              <a:ext cx="323165" cy="26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-36928" y="6311076"/>
            <a:ext cx="9203360" cy="603280"/>
            <a:chOff x="-36928" y="4515966"/>
            <a:chExt cx="9203360" cy="669801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29" y="4587974"/>
              <a:ext cx="9150330" cy="597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-36928" y="4515966"/>
              <a:ext cx="9203360" cy="669801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54" name="Picture 10" descr="C:\Users\koltochenko\Desktop\картинки\2f1dedb0f7f030658f6fd54e726bf1b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56" y="6093525"/>
            <a:ext cx="820264" cy="579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koltochenko\Desktop\картинки\2f1dedb0f7f030658f6fd54e726bf1b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404" y="6467822"/>
            <a:ext cx="445712" cy="3779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8" y="2708920"/>
            <a:ext cx="1629937" cy="19891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890915" y="3191524"/>
            <a:ext cx="2073794" cy="707886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>
                <a:latin typeface="Arial Narrow" panose="020B0606020202030204" pitchFamily="34" charset="0"/>
              </a:rPr>
              <a:t>строительство социальных </a:t>
            </a:r>
            <a:r>
              <a:rPr lang="ru-RU" sz="1300" dirty="0" smtClean="0">
                <a:latin typeface="Arial Narrow" panose="020B0606020202030204" pitchFamily="34" charset="0"/>
              </a:rPr>
              <a:t>объектов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2 317,3 млн. руб.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6830226" y="5477080"/>
            <a:ext cx="2062254" cy="707886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>
                <a:latin typeface="Arial Narrow" panose="020B0606020202030204" pitchFamily="34" charset="0"/>
              </a:rPr>
              <a:t>р</a:t>
            </a:r>
            <a:r>
              <a:rPr lang="ru-RU" sz="1300" dirty="0" smtClean="0">
                <a:latin typeface="Arial Narrow" panose="020B0606020202030204" pitchFamily="34" charset="0"/>
              </a:rPr>
              <a:t>азвитие сети автомобильных дорог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613,0 млн. руб.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430933" y="3310468"/>
            <a:ext cx="2301306" cy="707886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 Narrow" panose="020B0606020202030204" pitchFamily="34" charset="0"/>
              </a:rPr>
              <a:t>поддержка жилищно-коммунального хозяйства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1 827,3 млн. руб.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55607" y="2852936"/>
            <a:ext cx="2475326" cy="707886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Arial Narrow" panose="020B0606020202030204" pitchFamily="34" charset="0"/>
              </a:rPr>
              <a:t>обеспечение доступным и </a:t>
            </a:r>
            <a:endParaRPr lang="ru-RU" sz="13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300" dirty="0" smtClean="0">
                <a:latin typeface="Arial Narrow" panose="020B0606020202030204" pitchFamily="34" charset="0"/>
              </a:rPr>
              <a:t>комфортным </a:t>
            </a:r>
            <a:r>
              <a:rPr lang="ru-RU" sz="1300" dirty="0">
                <a:latin typeface="Arial Narrow" panose="020B0606020202030204" pitchFamily="34" charset="0"/>
              </a:rPr>
              <a:t>жильем население </a:t>
            </a:r>
            <a:r>
              <a:rPr lang="ru-RU" sz="1300" dirty="0" smtClean="0">
                <a:latin typeface="Arial Narrow" panose="020B0606020202030204" pitchFamily="34" charset="0"/>
              </a:rPr>
              <a:t>ЯО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864,7 млн. руб.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5575" y="5253183"/>
            <a:ext cx="2112170" cy="1107996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 Narrow" panose="020B0606020202030204" pitchFamily="34" charset="0"/>
              </a:rPr>
              <a:t>поддержка </a:t>
            </a:r>
            <a:r>
              <a:rPr lang="ru-RU" sz="1300" dirty="0">
                <a:latin typeface="Arial Narrow" panose="020B0606020202030204" pitchFamily="34" charset="0"/>
              </a:rPr>
              <a:t>субъектов  малого и среднего предпринимательства и прочие </a:t>
            </a:r>
            <a:r>
              <a:rPr lang="ru-RU" sz="1300" dirty="0" smtClean="0">
                <a:latin typeface="Arial Narrow" panose="020B0606020202030204" pitchFamily="34" charset="0"/>
              </a:rPr>
              <a:t>отрасли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259,7 млн. руб.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4" y="3836176"/>
            <a:ext cx="2035303" cy="23841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09" y="5253183"/>
            <a:ext cx="1100436" cy="121463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6980"/>
            <a:ext cx="354860" cy="7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06" y="3941811"/>
            <a:ext cx="289807" cy="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16" y="4520614"/>
            <a:ext cx="546744" cy="7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32" y="5544352"/>
            <a:ext cx="384524" cy="8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64119"/>
            <a:ext cx="1440160" cy="54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155575" y="1730642"/>
            <a:ext cx="1584551" cy="518254"/>
            <a:chOff x="1716140" y="847983"/>
            <a:chExt cx="1050241" cy="261388"/>
          </a:xfrm>
        </p:grpSpPr>
        <p:pic>
          <p:nvPicPr>
            <p:cNvPr id="40" name="Picture 7" descr="C:\Users\koltochenko\Desktop\картинки\rubel_icon-01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140" y="847983"/>
              <a:ext cx="323165" cy="26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koltochenko\Desktop\картинки\rubel_icon-01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303" y="847983"/>
              <a:ext cx="323165" cy="26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koltochenko\Desktop\картинки\rubel_icon-01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16" y="847983"/>
              <a:ext cx="323165" cy="26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Прямоугольник 44"/>
          <p:cNvSpPr/>
          <p:nvPr/>
        </p:nvSpPr>
        <p:spPr>
          <a:xfrm>
            <a:off x="6566838" y="1664121"/>
            <a:ext cx="2265468" cy="58477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областные средства</a:t>
            </a:r>
            <a:endParaRPr lang="ru-RU" sz="16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1970, 1 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млн</a:t>
            </a:r>
            <a:r>
              <a:rPr lang="ru-RU" sz="16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16660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20" y="32213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487472" y="817879"/>
            <a:ext cx="8445624" cy="6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689918" y="151527"/>
            <a:ext cx="8454082" cy="692151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Межбюджетные трансферты </a:t>
            </a:r>
            <a:b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муниципальным образованиям на </a:t>
            </a:r>
            <a: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167" y="3166177"/>
            <a:ext cx="118819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Дотации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4168" y="1254027"/>
            <a:ext cx="111618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4168" y="2010326"/>
            <a:ext cx="111618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Иные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24167" y="5455682"/>
            <a:ext cx="125675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Субсидии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4486689" y="3277370"/>
            <a:ext cx="1876293" cy="1516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flipV="1">
            <a:off x="4067944" y="1445634"/>
            <a:ext cx="2295038" cy="25517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/>
          <p:nvPr/>
        </p:nvCxnSpPr>
        <p:spPr>
          <a:xfrm flipV="1">
            <a:off x="4788024" y="2181807"/>
            <a:ext cx="1574958" cy="16707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>
            <a:off x="4486689" y="4869160"/>
            <a:ext cx="1904714" cy="75579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892149"/>
              </p:ext>
            </p:extLst>
          </p:nvPr>
        </p:nvGraphicFramePr>
        <p:xfrm>
          <a:off x="478119" y="1401444"/>
          <a:ext cx="5442380" cy="409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7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" y="0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513" y="1"/>
            <a:ext cx="6115064" cy="666755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Бюджетные кредиты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3204353"/>
              </p:ext>
            </p:extLst>
          </p:nvPr>
        </p:nvGraphicFramePr>
        <p:xfrm>
          <a:off x="107504" y="1220755"/>
          <a:ext cx="47278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7825" y="2960981"/>
            <a:ext cx="936104" cy="124813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Ставка 1%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095077972"/>
              </p:ext>
            </p:extLst>
          </p:nvPr>
        </p:nvGraphicFramePr>
        <p:xfrm>
          <a:off x="323529" y="4485118"/>
          <a:ext cx="4752527" cy="220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https://stolicaonego.ru/images/news/386/386339/main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08" y="4197086"/>
            <a:ext cx="2808312" cy="249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12217429"/>
              </p:ext>
            </p:extLst>
          </p:nvPr>
        </p:nvGraphicFramePr>
        <p:xfrm>
          <a:off x="5292080" y="1316765"/>
          <a:ext cx="356563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5856" y="638133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>
          <a:xfrm>
            <a:off x="0" y="2132857"/>
            <a:ext cx="9144000" cy="1470025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330" y="0"/>
            <a:ext cx="9143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9449"/>
            <a:ext cx="8597056" cy="95412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Arial Narrow" panose="020B0606020202030204" pitchFamily="34" charset="0"/>
                <a:cs typeface="Arial" charset="0"/>
              </a:rPr>
              <a:t>Параметры областного бюджета, </a:t>
            </a:r>
            <a:r>
              <a:rPr lang="ru-RU" sz="1800" b="1" dirty="0" smtClean="0">
                <a:latin typeface="Arial Narrow" panose="020B0606020202030204" pitchFamily="34" charset="0"/>
                <a:cs typeface="Arial" charset="0"/>
              </a:rPr>
              <a:t>млн. руб.</a:t>
            </a:r>
            <a:endParaRPr lang="ru-RU" sz="18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94147"/>
              </p:ext>
            </p:extLst>
          </p:nvPr>
        </p:nvGraphicFramePr>
        <p:xfrm>
          <a:off x="182957" y="1220755"/>
          <a:ext cx="8778086" cy="54446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272"/>
                <a:gridCol w="2109938"/>
                <a:gridCol w="2109938"/>
                <a:gridCol w="2109938"/>
              </a:tblGrid>
              <a:tr h="1361164"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70">
                      <a:fgClr>
                        <a:srgbClr val="7DB47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36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70">
                      <a:fgClr>
                        <a:srgbClr val="7DB47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36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70">
                      <a:fgClr>
                        <a:srgbClr val="7DB47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36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70">
                      <a:fgClr>
                        <a:srgbClr val="7DB474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36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ДОХОДЫ</a:t>
                      </a:r>
                      <a:endParaRPr lang="ru-RU" sz="3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7DB47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77 942,3</a:t>
                      </a:r>
                      <a:endParaRPr lang="ru-RU" sz="3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80 781,5</a:t>
                      </a:r>
                      <a:endParaRPr lang="ru-RU" sz="3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86 871,2</a:t>
                      </a:r>
                      <a:endParaRPr lang="ru-RU" sz="3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РАСХОДЫ</a:t>
                      </a:r>
                      <a:endParaRPr lang="ru-RU" sz="3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7DB47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77 942,3</a:t>
                      </a:r>
                      <a:endParaRPr lang="ru-RU" sz="3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80 781,5</a:t>
                      </a:r>
                      <a:endParaRPr lang="ru-RU" sz="3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86 871,2</a:t>
                      </a:r>
                      <a:endParaRPr lang="ru-RU" sz="3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11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7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ru-RU" sz="37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Бездефицитный бюджет</a:t>
                      </a:r>
                      <a:endParaRPr lang="ru-RU" sz="3700" b="1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3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014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9449"/>
            <a:ext cx="8597056" cy="954124"/>
          </a:xfrm>
        </p:spPr>
        <p:txBody>
          <a:bodyPr>
            <a:noAutofit/>
          </a:bodyPr>
          <a:lstStyle/>
          <a:p>
            <a:pPr algn="r"/>
            <a: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Темп </a:t>
            </a: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роста налоговых доходов областного бюджета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359101"/>
              </p:ext>
            </p:extLst>
          </p:nvPr>
        </p:nvGraphicFramePr>
        <p:xfrm>
          <a:off x="105565" y="1124744"/>
          <a:ext cx="8859713" cy="56766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0"/>
                    </a:prstClr>
                  </a:outerShdw>
                </a:effectLst>
                <a:tableStyleId>{5C22544A-7EE6-4342-B048-85BDC9FD1C3A}</a:tableStyleId>
              </a:tblPr>
              <a:tblGrid>
                <a:gridCol w="2161388"/>
                <a:gridCol w="2611207"/>
                <a:gridCol w="1400214"/>
                <a:gridCol w="1324529"/>
                <a:gridCol w="1362375"/>
              </a:tblGrid>
              <a:tr h="4244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 показателя ПСЭР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Темп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роста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2020г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Темп роста 2021г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Темп роста 2022г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6622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Базовый вариант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Базовый вариант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Базовый вариант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367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доходы, всего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112,8%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108,2%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108,5%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  <a:tr h="5111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106,8%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108,4%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109,9%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  <a:tr h="75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по полному кругу организаций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106,7%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105,7%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107,8%</a:t>
                      </a: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  <a:tr h="731181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налогообложения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Число малых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предприятий, включая микропредприятия;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102,3%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  <a:tr h="44614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Индекс потребительских цен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103,6%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103,7%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104,2%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  <a:tr h="37890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Наличие автомобилей - всего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102,0%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102,5%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102,7%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  <a:tr h="92003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Наличие легковых автомобилей у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индивидуальных владельцев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102,3%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102,7%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>
                    <a:solidFill>
                      <a:schemeClr val="accent4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428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330" y="0"/>
            <a:ext cx="9143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9449"/>
            <a:ext cx="8597056" cy="954124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latin typeface="Arial Narrow" panose="020B0606020202030204" pitchFamily="34" charset="0"/>
                <a:cs typeface="Arial" charset="0"/>
              </a:rPr>
              <a:t>Изменение налогового и бюджетного законодательства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94176"/>
              </p:ext>
            </p:extLst>
          </p:nvPr>
        </p:nvGraphicFramePr>
        <p:xfrm>
          <a:off x="111872" y="966269"/>
          <a:ext cx="8914794" cy="6019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57397"/>
                <a:gridCol w="4457397"/>
              </a:tblGrid>
              <a:tr h="429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anose="020B0606020202030204" pitchFamily="34" charset="0"/>
                        </a:rPr>
                        <a:t>Федеральное законодательство</a:t>
                      </a:r>
                      <a:endParaRPr lang="ru-RU" sz="2100" dirty="0">
                        <a:latin typeface="Arial Narrow" panose="020B0606020202030204" pitchFamily="34" charset="0"/>
                      </a:endParaRPr>
                    </a:p>
                  </a:txBody>
                  <a:tcPr marT="60960" marB="60960" anchor="ctr">
                    <a:lnL w="9525" cap="flat" cmpd="sng" algn="ctr">
                      <a:noFill/>
                      <a:prstDash val="soli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anose="020B0606020202030204" pitchFamily="34" charset="0"/>
                        </a:rPr>
                        <a:t>Региональное законодательство</a:t>
                      </a:r>
                      <a:endParaRPr lang="ru-RU" sz="2100" dirty="0">
                        <a:latin typeface="Arial Narrow" panose="020B0606020202030204" pitchFamily="34" charset="0"/>
                      </a:endParaRPr>
                    </a:p>
                  </a:txBody>
                  <a:tcPr marT="60960" marB="6096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25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Увеличение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норматива отчислений от акцизов на нефтепродукты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с 58,1% до 66,6%</a:t>
                      </a:r>
                    </a:p>
                    <a:p>
                      <a:pPr algn="l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T="60960" marB="60960">
                    <a:lnL w="9525" cap="flat" cmpd="sng" algn="ctr">
                      <a:noFill/>
                      <a:prstDash val="soli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Расширение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критериев для включения в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Перечень объектов недвижимого имущества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, в отношении которых налоговая база определяется исходя из кадастровой стоимости. Распространение указанного порядка расчета налога на имущество на торговые объекты площадью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1000 и более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квадратных метров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T="60960" marB="6096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Увеличение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ставок по акцизам</a:t>
                      </a:r>
                    </a:p>
                    <a:p>
                      <a:pPr algn="l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T="60960" marB="60960">
                    <a:lnL w="9525" cap="flat" cmpd="sng" algn="ctr">
                      <a:noFill/>
                      <a:prstDash val="soli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с 1,75% до 1,6%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ставки налога на имущество организаций для объектов недвижимого имущества – торговых центров, в отношении которых налоговая база определяется как кадастровая стоимость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T="60960" marB="6096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Изменение порядка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распределения доходов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от штрафов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. Зачисление штрафов в бюджет, за счет средств которого осуществляется финансирование должностного лица, налагающего денежное взыскание, штраф</a:t>
                      </a:r>
                    </a:p>
                    <a:p>
                      <a:pPr algn="l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T="60960" marB="60960">
                    <a:lnL w="9525" cap="flat" cmpd="sng" algn="ctr">
                      <a:noFill/>
                      <a:prstDash val="soli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Увеличение с 50 до 100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квадратных метров необлагаемой площади торговых  помещений, находящихся в собственности организаций, применяющих специальные налоговые режимы</a:t>
                      </a:r>
                    </a:p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T="60960" marB="6096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2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330" y="0"/>
            <a:ext cx="9143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9449"/>
            <a:ext cx="8597056" cy="954124"/>
          </a:xfrm>
        </p:spPr>
        <p:txBody>
          <a:bodyPr>
            <a:noAutofit/>
          </a:bodyPr>
          <a:lstStyle/>
          <a:p>
            <a:pPr algn="r"/>
            <a: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поступления </a:t>
            </a: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 и неналоговых доходов </a:t>
            </a:r>
            <a:b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областной бюджет, млн. руб.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703465"/>
              </p:ext>
            </p:extLst>
          </p:nvPr>
        </p:nvGraphicFramePr>
        <p:xfrm>
          <a:off x="50801" y="1000477"/>
          <a:ext cx="9036069" cy="578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789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7044" y="86784"/>
            <a:ext cx="8666956" cy="7499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и неналоговых доходов </a:t>
            </a:r>
            <a:b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областного бюджета в </a:t>
            </a:r>
            <a: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0554212"/>
              </p:ext>
            </p:extLst>
          </p:nvPr>
        </p:nvGraphicFramePr>
        <p:xfrm>
          <a:off x="539552" y="1316765"/>
          <a:ext cx="806489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Группа 12"/>
          <p:cNvGrpSpPr/>
          <p:nvPr/>
        </p:nvGrpSpPr>
        <p:grpSpPr>
          <a:xfrm flipV="1">
            <a:off x="477228" y="5013176"/>
            <a:ext cx="2664296" cy="480053"/>
            <a:chOff x="79640" y="1131591"/>
            <a:chExt cx="3340232" cy="5760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540627" y="1316331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Налог на доходы 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физических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лиц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77228" y="2096031"/>
            <a:ext cx="2664296" cy="480053"/>
            <a:chOff x="79640" y="1131591"/>
            <a:chExt cx="3340232" cy="5760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20" name="Прямоугольник 19"/>
          <p:cNvSpPr/>
          <p:nvPr/>
        </p:nvSpPr>
        <p:spPr>
          <a:xfrm>
            <a:off x="477228" y="4681911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Налог на прибыль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организаций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76805" y="1140155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Акцизы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31982" y="3467802"/>
            <a:ext cx="2907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Налог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имущество организаций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32481" y="5423017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Прочие налоговые и 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неналоговые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доходы</a:t>
            </a:r>
          </a:p>
        </p:txBody>
      </p:sp>
      <p:grpSp>
        <p:nvGrpSpPr>
          <p:cNvPr id="24" name="Группа 23"/>
          <p:cNvGrpSpPr/>
          <p:nvPr/>
        </p:nvGrpSpPr>
        <p:grpSpPr>
          <a:xfrm flipH="1">
            <a:off x="4656243" y="1591560"/>
            <a:ext cx="2664296" cy="480053"/>
            <a:chOff x="79640" y="1131591"/>
            <a:chExt cx="3340232" cy="5760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28" name="Группа 27"/>
          <p:cNvGrpSpPr/>
          <p:nvPr/>
        </p:nvGrpSpPr>
        <p:grpSpPr>
          <a:xfrm flipH="1" flipV="1">
            <a:off x="5429464" y="4949121"/>
            <a:ext cx="2750969" cy="1264188"/>
            <a:chOff x="79640" y="1131591"/>
            <a:chExt cx="3340232" cy="5760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1" name="Прямая соединительная линия 30"/>
          <p:cNvCxnSpPr/>
          <p:nvPr/>
        </p:nvCxnSpPr>
        <p:spPr>
          <a:xfrm>
            <a:off x="5706418" y="3919207"/>
            <a:ext cx="3186062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79940" y="4622776"/>
            <a:ext cx="1800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Транспортный налог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88314" y="2323724"/>
            <a:ext cx="3300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Упрощенная система налогообложения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 flipH="1">
            <a:off x="5608564" y="2701140"/>
            <a:ext cx="3355924" cy="480053"/>
            <a:chOff x="79640" y="1131591"/>
            <a:chExt cx="3340232" cy="5760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8" name="Группа 37"/>
          <p:cNvGrpSpPr/>
          <p:nvPr/>
        </p:nvGrpSpPr>
        <p:grpSpPr>
          <a:xfrm flipH="1" flipV="1">
            <a:off x="5559056" y="4645483"/>
            <a:ext cx="2750969" cy="426276"/>
            <a:chOff x="79640" y="1131591"/>
            <a:chExt cx="3340232" cy="5760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54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0"/>
            <a:ext cx="9162217" cy="6858000"/>
            <a:chOff x="773981" y="0"/>
            <a:chExt cx="9162217" cy="51435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81" y="0"/>
              <a:ext cx="9143999" cy="51435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73982" y="0"/>
              <a:ext cx="9162216" cy="51435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flipV="1">
            <a:off x="5907662" y="4990899"/>
            <a:ext cx="2631922" cy="333768"/>
            <a:chOff x="5103153" y="1409385"/>
            <a:chExt cx="2631922" cy="3471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103153" y="1409385"/>
              <a:ext cx="426318" cy="347176"/>
            </a:xfrm>
            <a:prstGeom prst="line">
              <a:avLst/>
            </a:prstGeom>
            <a:ln w="158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5529471" y="1409385"/>
              <a:ext cx="2205604" cy="8262"/>
            </a:xfrm>
            <a:prstGeom prst="line">
              <a:avLst/>
            </a:prstGeom>
            <a:ln w="158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74" y="24096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32617" y="147842"/>
            <a:ext cx="8229600" cy="670037"/>
          </a:xfrm>
        </p:spPr>
        <p:txBody>
          <a:bodyPr>
            <a:noAutofit/>
          </a:bodyPr>
          <a:lstStyle/>
          <a:p>
            <a:pPr algn="r"/>
            <a:r>
              <a:rPr lang="ru-RU" sz="18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поступлений из федерального бюджета на 2020 год, млн .руб.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87472" y="817879"/>
            <a:ext cx="8445624" cy="6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700031" y="4945152"/>
            <a:ext cx="1763688" cy="56425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921147" y="5034833"/>
            <a:ext cx="1668379" cy="47962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Субсидии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742523" y="2368040"/>
            <a:ext cx="1731026" cy="501711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Иные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27584" y="1641975"/>
            <a:ext cx="1656184" cy="46453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21146" y="2193669"/>
            <a:ext cx="1843493" cy="228988"/>
            <a:chOff x="182672" y="1629008"/>
            <a:chExt cx="1843493" cy="17174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82672" y="1629008"/>
              <a:ext cx="1644513" cy="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1829497" y="1629010"/>
              <a:ext cx="196668" cy="171739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 flipH="1">
            <a:off x="921147" y="5227282"/>
            <a:ext cx="2135733" cy="287177"/>
            <a:chOff x="5316312" y="3717240"/>
            <a:chExt cx="2550903" cy="21538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5316312" y="3717240"/>
              <a:ext cx="362662" cy="215383"/>
            </a:xfrm>
            <a:prstGeom prst="line">
              <a:avLst/>
            </a:prstGeom>
            <a:ln w="158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678975" y="3932622"/>
              <a:ext cx="2188240" cy="1"/>
            </a:xfrm>
            <a:prstGeom prst="line">
              <a:avLst/>
            </a:prstGeom>
            <a:ln w="158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6006359" y="2815760"/>
            <a:ext cx="249985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01843" y="2195573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3 858,0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68530" y="4659089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6 643,4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71564" y="3105945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1 492,7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18664" y="4416712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1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685,9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6358110" y="3645024"/>
            <a:ext cx="249985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"/>
          <p:cNvSpPr txBox="1"/>
          <p:nvPr/>
        </p:nvSpPr>
        <p:spPr>
          <a:xfrm>
            <a:off x="6894923" y="3204398"/>
            <a:ext cx="1731026" cy="501711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Гос.корпорация</a:t>
            </a: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661993"/>
              </p:ext>
            </p:extLst>
          </p:nvPr>
        </p:nvGraphicFramePr>
        <p:xfrm>
          <a:off x="1316728" y="1309066"/>
          <a:ext cx="6019714" cy="479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30208" y="2218785"/>
            <a:ext cx="93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3 858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0054" y="2669696"/>
            <a:ext cx="93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1 493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36290" y="4745097"/>
            <a:ext cx="93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6 643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2109" y="4144281"/>
            <a:ext cx="93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1 686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6840" y="3305999"/>
            <a:ext cx="93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356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529" y="3290611"/>
            <a:ext cx="1172116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Всего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14 035,8</a:t>
            </a:r>
          </a:p>
        </p:txBody>
      </p:sp>
    </p:spTree>
    <p:extLst>
      <p:ext uri="{BB962C8B-B14F-4D97-AF65-F5344CB8AC3E}">
        <p14:creationId xmlns:p14="http://schemas.microsoft.com/office/powerpoint/2010/main" val="36646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487472" y="817879"/>
            <a:ext cx="8445624" cy="6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689918" y="151527"/>
            <a:ext cx="8454082" cy="692151"/>
          </a:xfrm>
        </p:spPr>
        <p:txBody>
          <a:bodyPr>
            <a:normAutofit/>
          </a:bodyPr>
          <a:lstStyle/>
          <a:p>
            <a:pPr algn="r"/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областного бюджета на </a:t>
            </a:r>
            <a: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94" name="TextBox 1"/>
          <p:cNvSpPr txBox="1"/>
          <p:nvPr/>
        </p:nvSpPr>
        <p:spPr>
          <a:xfrm>
            <a:off x="5752507" y="1228129"/>
            <a:ext cx="3470256" cy="39035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ОТРАСЛИ СОЦИАЛЬНОЙ СФЕРЫ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5752507" y="2559999"/>
            <a:ext cx="2513502" cy="4514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ДОТАЦИИ МО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5752508" y="3253935"/>
            <a:ext cx="2522663" cy="4267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ОБСЛУЖИВАНИЕ ГОСДОЛГА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5744098" y="6031823"/>
            <a:ext cx="1082010" cy="4389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ПРОЧИЕ  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52507" y="1908554"/>
            <a:ext cx="2266496" cy="4413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ЖКХ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5718123" y="3937189"/>
            <a:ext cx="3449559" cy="443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ДОРОЖНОЕ ХОЗЯЙСТВО И ТРАНСПОРТ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744098" y="5363118"/>
            <a:ext cx="2429366" cy="3949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НЕПРОГРАММНЫЕ РАСХОДЫ 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5752507" y="4716697"/>
            <a:ext cx="2488278" cy="385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АПК 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3624" y="1228128"/>
            <a:ext cx="79208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62 %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3624" y="1929015"/>
            <a:ext cx="792088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53624" y="2603702"/>
            <a:ext cx="792088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53624" y="3284462"/>
            <a:ext cx="79208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53624" y="3959360"/>
            <a:ext cx="79208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53624" y="4683339"/>
            <a:ext cx="79208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53624" y="5337191"/>
            <a:ext cx="792088" cy="338554"/>
          </a:xfrm>
          <a:prstGeom prst="rect">
            <a:avLst/>
          </a:prstGeom>
          <a:solidFill>
            <a:srgbClr val="D8B2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67713" y="6049899"/>
            <a:ext cx="7920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%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2047112" y="1453832"/>
            <a:ext cx="2518557" cy="45472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>
            <a:off x="2915817" y="2022178"/>
            <a:ext cx="1719868" cy="9316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/>
          <p:nvPr/>
        </p:nvCxnSpPr>
        <p:spPr>
          <a:xfrm>
            <a:off x="3336917" y="2380420"/>
            <a:ext cx="1298768" cy="43580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/>
          <p:nvPr/>
        </p:nvCxnSpPr>
        <p:spPr>
          <a:xfrm>
            <a:off x="3736099" y="2942256"/>
            <a:ext cx="925715" cy="600749"/>
          </a:xfrm>
          <a:prstGeom prst="bentConnector3">
            <a:avLst>
              <a:gd name="adj1" fmla="val 58639"/>
            </a:avLst>
          </a:prstGeom>
          <a:ln w="12700">
            <a:solidFill>
              <a:schemeClr val="accent4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>
            <a:off x="3717406" y="4811647"/>
            <a:ext cx="925715" cy="12830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/>
          <p:nvPr/>
        </p:nvCxnSpPr>
        <p:spPr>
          <a:xfrm>
            <a:off x="3490435" y="5261566"/>
            <a:ext cx="1152686" cy="253928"/>
          </a:xfrm>
          <a:prstGeom prst="bentConnector3">
            <a:avLst>
              <a:gd name="adj1" fmla="val 50000"/>
            </a:avLst>
          </a:prstGeom>
          <a:ln w="12700">
            <a:solidFill>
              <a:srgbClr val="D8B2A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/>
          <p:nvPr/>
        </p:nvCxnSpPr>
        <p:spPr>
          <a:xfrm>
            <a:off x="2915817" y="5675745"/>
            <a:ext cx="1745997" cy="59480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/>
          <p:nvPr/>
        </p:nvCxnSpPr>
        <p:spPr>
          <a:xfrm>
            <a:off x="3788529" y="4166126"/>
            <a:ext cx="873285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7032" y="3138623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Всего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77 942,3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665437"/>
              </p:ext>
            </p:extLst>
          </p:nvPr>
        </p:nvGraphicFramePr>
        <p:xfrm>
          <a:off x="-172616" y="1391685"/>
          <a:ext cx="4464496" cy="497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60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3766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944677"/>
            <a:ext cx="9144000" cy="1"/>
          </a:xfrm>
          <a:prstGeom prst="line">
            <a:avLst/>
          </a:prstGeom>
          <a:ln w="635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9449"/>
            <a:ext cx="8597056" cy="954124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1800" b="1" dirty="0">
                <a:latin typeface="Arial Narrow" pitchFamily="34" charset="0"/>
                <a:cs typeface="Arial" charset="0"/>
              </a:rPr>
              <a:t>Структура расходов бюджета в разрезе национальных проектов, млн. руб.</a:t>
            </a:r>
            <a:endParaRPr lang="ru-RU" sz="18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5" y="55803"/>
            <a:ext cx="320199" cy="7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451575" y="251381"/>
            <a:ext cx="150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Департамент финансов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Ярославской области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66840"/>
              </p:ext>
            </p:extLst>
          </p:nvPr>
        </p:nvGraphicFramePr>
        <p:xfrm>
          <a:off x="111914" y="1023941"/>
          <a:ext cx="8924583" cy="56547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978116"/>
                <a:gridCol w="1338627"/>
                <a:gridCol w="1338627"/>
                <a:gridCol w="1269213"/>
              </a:tblGrid>
              <a:tr h="563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2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2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2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2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7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Безопасные и качественные автомобильные дороги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3 860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4 927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4 229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27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Демография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2 876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2 619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2 206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27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Экология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1 638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1 985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27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1 184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27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751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27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Жилье и городская среда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1 456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1 547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598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586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Малое и среднее предпринимательство и поддержка индивидуальной предпринимательской </a:t>
                      </a:r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инициативы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231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298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403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Производительность труда и поддержка занятости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641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Комплексный план модернизации и расширения магистральной инфраструктуры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592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Цифровая экономика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3592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Международная кооперация и экспорт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467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12 219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12 770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11 241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9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10409</TotalTime>
  <Words>844</Words>
  <Application>Microsoft Office PowerPoint</Application>
  <PresentationFormat>Экран (4:3)</PresentationFormat>
  <Paragraphs>248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Тема2</vt:lpstr>
      <vt:lpstr>3_Тема Office</vt:lpstr>
      <vt:lpstr>4_Тема Office</vt:lpstr>
      <vt:lpstr>1_Тема2</vt:lpstr>
      <vt:lpstr>Презентация PowerPoint</vt:lpstr>
      <vt:lpstr>Параметры областного бюджета, млн. руб.</vt:lpstr>
      <vt:lpstr>Темп роста налоговых доходов областного бюджета</vt:lpstr>
      <vt:lpstr>Изменение налогового и бюджетного законодательства</vt:lpstr>
      <vt:lpstr>Прогноз поступления налоговых  и неналоговых доходов  в областной бюджет, млн. руб.</vt:lpstr>
      <vt:lpstr>Структура налоговых и неналоговых доходов  областного бюджета в 2020 году</vt:lpstr>
      <vt:lpstr> Структура поступлений из федерального бюджета на 2020 год, млн .руб. </vt:lpstr>
      <vt:lpstr>Структура расходов областного бюджета на 2020 год</vt:lpstr>
      <vt:lpstr>Структура расходов бюджета в разрезе национальных проектов, млн. руб.</vt:lpstr>
      <vt:lpstr>АИП в разрезе государственных программ в 2020 году</vt:lpstr>
      <vt:lpstr>Межбюджетные трансферты  муниципальным образованиям на 2020 год</vt:lpstr>
      <vt:lpstr>Бюджетные кредиты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Леонова Анна Владимировна</cp:lastModifiedBy>
  <cp:revision>983</cp:revision>
  <cp:lastPrinted>2019-11-12T12:45:45Z</cp:lastPrinted>
  <dcterms:created xsi:type="dcterms:W3CDTF">2016-10-07T07:15:03Z</dcterms:created>
  <dcterms:modified xsi:type="dcterms:W3CDTF">2020-01-23T12:11:53Z</dcterms:modified>
</cp:coreProperties>
</file>