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83" r:id="rId3"/>
    <p:sldId id="331" r:id="rId4"/>
    <p:sldId id="332" r:id="rId5"/>
    <p:sldId id="333" r:id="rId6"/>
    <p:sldId id="334" r:id="rId7"/>
    <p:sldId id="326" r:id="rId8"/>
    <p:sldId id="335" r:id="rId9"/>
    <p:sldId id="323" r:id="rId10"/>
    <p:sldId id="324" r:id="rId11"/>
    <p:sldId id="322" r:id="rId12"/>
    <p:sldId id="338" r:id="rId13"/>
    <p:sldId id="339" r:id="rId14"/>
    <p:sldId id="313" r:id="rId15"/>
    <p:sldId id="341" r:id="rId16"/>
    <p:sldId id="325" r:id="rId17"/>
    <p:sldId id="296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BD3"/>
    <a:srgbClr val="333399"/>
    <a:srgbClr val="89AA38"/>
    <a:srgbClr val="5E7426"/>
    <a:srgbClr val="666699"/>
    <a:srgbClr val="FFEAA7"/>
    <a:srgbClr val="FFD54F"/>
    <a:srgbClr val="FEF8BA"/>
    <a:srgbClr val="A7643B"/>
    <a:srgbClr val="EA9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7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fin-asfr-hw\D\Users2\Guzhov\&#1054;&#1090;&#1095;&#1077;&#1090;&#1099;%20&#1080;%20&#1073;&#1102;&#1076;&#1078;&#1077;&#1090;&#1099;\&#1073;&#1102;&#1076;&#1078;&#1077;&#1090;&#1099;\&#1041;&#1102;&#1076;&#1078;&#1077;&#1090;%202019-2021\&#1055;&#1088;&#1072;&#1074;&#1080;&#1090;&#1077;&#1083;&#1100;&#1089;&#1090;&#1074;&#1086;%2024.10.2018\&#1054;&#1082;&#1086;&#1085;&#1095;.%20&#1076;&#1083;&#1103;%20&#1089;&#1083;&#1072;&#1081;&#1076;&#1086;&#1074;%20&#1057;&#1086;&#1075;&#1083;&#1072;&#1089;&#1086;&#1074;&#1072;&#1085;&#1086;%20&#1089;%20&#1043;&#1091;&#1073;&#1077;&#1088;&#1085;&#1072;&#1090;&#1086;&#1088;&#1086;&#1084;%20(&#1055;&#1088;&#1077;&#1076;&#1077;&#1083;&#1100;&#1085;&#1099;&#1077;%20&#1086;&#1073;&#1098;&#1077;&#1084;&#1099;%202019-2021&#1075;&#1075;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epfin-asfr-hw\D\Users2\Guzhov\&#1054;&#1090;&#1095;&#1077;&#1090;&#1099;%20&#1080;%20&#1073;&#1102;&#1076;&#1078;&#1077;&#1090;&#1099;\&#1073;&#1102;&#1076;&#1078;&#1077;&#1090;&#1099;\&#1041;&#1102;&#1076;&#1078;&#1077;&#1090;%202018%20-%202020\&#1055;&#1091;&#1073;&#1083;&#1080;&#1095;&#1085;&#1099;&#1077;%20&#1089;&#1083;&#1091;&#1096;&#1072;&#1085;&#1080;&#1103;\&#1058;&#1072;&#1073;&#1083;&#1080;&#1094;&#1099;%20&#1076;&#1083;&#1103;%20&#1089;&#1083;&#1072;&#1081;&#1076;&#1086;&#1074;\11%20&#1089;&#1083;&#1072;&#1081;&#1076;%20-%20&#1050;&#1086;&#1087;&#1080;&#1103;%20&#1040;&#1048;&#1055;%20%202018%20&#1087;&#1088;&#1086;&#1077;&#1082;&#1090;%20(&#1076;&#1080;&#1072;&#1075;&#1088;&#1072;&#1084;&#1084;&#1072;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9322009813345"/>
          <c:y val="0.1069380402764675"/>
          <c:w val="0.79614059247866387"/>
          <c:h val="0.74695568048362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666699"/>
              </a:solidFill>
            </c:spPr>
          </c:dPt>
          <c:dLbls>
            <c:dLbl>
              <c:idx val="0"/>
              <c:layout>
                <c:manualLayout>
                  <c:x val="-1.5381460883431253E-2"/>
                  <c:y val="2.845359014138102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2063169451758E-3"/>
                  <c:y val="5.755056640224804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Ожидаемое 2018</c:v>
                </c:pt>
                <c:pt idx="1">
                  <c:v>Прогноз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">
                  <c:v>56</c:v>
                </c:pt>
                <c:pt idx="1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38"/>
        <c:axId val="231466496"/>
        <c:axId val="231468416"/>
      </c:barChart>
      <c:catAx>
        <c:axId val="23146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231468416"/>
        <c:crosses val="autoZero"/>
        <c:auto val="1"/>
        <c:lblAlgn val="ctr"/>
        <c:lblOffset val="100"/>
        <c:noMultiLvlLbl val="0"/>
      </c:catAx>
      <c:valAx>
        <c:axId val="23146841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231466496"/>
        <c:crosses val="autoZero"/>
        <c:crossBetween val="between"/>
        <c:majorUnit val="20"/>
      </c:valAx>
    </c:plotArea>
    <c:plotVisOnly val="1"/>
    <c:dispBlanksAs val="gap"/>
    <c:showDLblsOverMax val="0"/>
  </c:chart>
  <c:spPr>
    <a:ln w="34925">
      <a:solidFill>
        <a:schemeClr val="accent2">
          <a:lumMod val="20000"/>
          <a:lumOff val="8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08402815247494E-2"/>
          <c:y val="2.5631930523340445E-2"/>
          <c:w val="0.4886183380351441"/>
          <c:h val="0.91202142587200286"/>
        </c:manualLayout>
      </c:layout>
      <c:doughnutChart>
        <c:varyColors val="1"/>
        <c:ser>
          <c:idx val="0"/>
          <c:order val="0"/>
          <c:cat>
            <c:strRef>
              <c:f>'[Диаграмма в Microsoft PowerPoint]Лист1'!$C$44:$C$103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Иные межбюджетные трансферты</c:v>
                </c:pt>
                <c:pt idx="2">
                  <c:v>Субсидии бюджетам бюджетной системы Российской Федерации (межбюджетные субсидии)</c:v>
                </c:pt>
                <c:pt idx="3">
                  <c:v>Субвенции бюджетам бюджетной системы Российской Федерации</c:v>
                </c:pt>
              </c:strCache>
            </c:strRef>
          </c:cat>
          <c:val>
            <c:numRef>
              <c:f>'[Диаграмма в Microsoft PowerPoint]Лист1'!$D$44:$D$103</c:f>
              <c:numCache>
                <c:formatCode>#,##0</c:formatCode>
                <c:ptCount val="4"/>
                <c:pt idx="0">
                  <c:v>788785900</c:v>
                </c:pt>
                <c:pt idx="1">
                  <c:v>110697808</c:v>
                </c:pt>
                <c:pt idx="2">
                  <c:v>2668637200</c:v>
                </c:pt>
                <c:pt idx="3">
                  <c:v>2946532700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2554043191539"/>
          <c:y val="0.11733738656260682"/>
          <c:w val="0.58762326229732975"/>
          <c:h val="0.828506896562344"/>
        </c:manualLayout>
      </c:layout>
      <c:doughnutChart>
        <c:varyColors val="1"/>
        <c:ser>
          <c:idx val="0"/>
          <c:order val="0"/>
          <c:spPr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66699">
                  <a:alpha val="73000"/>
                </a:srgbClr>
              </a:solidFill>
              <a:ln w="2222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 w="2222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2225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22225">
                <a:solidFill>
                  <a:schemeClr val="bg1"/>
                </a:solidFill>
              </a:ln>
            </c:spPr>
          </c:dPt>
          <c:cat>
            <c:strRef>
              <c:f>'Приложение 9'!$AI$758:$AI$765</c:f>
              <c:strCache>
                <c:ptCount val="7"/>
                <c:pt idx="0">
                  <c:v>Отрасли социальной сферы - 42,6 </c:v>
                </c:pt>
                <c:pt idx="1">
                  <c:v>Прочие расходы - 0,5</c:v>
                </c:pt>
                <c:pt idx="2">
                  <c:v>Непрограммные расходы - 3,1</c:v>
                </c:pt>
                <c:pt idx="3">
                  <c:v>АПК - 2,0</c:v>
                </c:pt>
                <c:pt idx="4">
                  <c:v>ЖКХ - 3,0</c:v>
                </c:pt>
                <c:pt idx="5">
                  <c:v>Дотации МО - 4,2</c:v>
                </c:pt>
                <c:pt idx="6">
                  <c:v>Дорожное хозяйство и транспорт - 5,9</c:v>
                </c:pt>
              </c:strCache>
            </c:strRef>
          </c:cat>
          <c:val>
            <c:numRef>
              <c:f>'Приложение 9'!$AJ$758:$AJ$765</c:f>
              <c:numCache>
                <c:formatCode>0.00%</c:formatCode>
                <c:ptCount val="7"/>
                <c:pt idx="0">
                  <c:v>0.65237366003062791</c:v>
                </c:pt>
                <c:pt idx="1">
                  <c:v>6.8912710566615618E-2</c:v>
                </c:pt>
                <c:pt idx="2">
                  <c:v>4.7473200612557429E-2</c:v>
                </c:pt>
                <c:pt idx="3">
                  <c:v>3.0627871362940276E-2</c:v>
                </c:pt>
                <c:pt idx="4">
                  <c:v>4.5941807044410414E-2</c:v>
                </c:pt>
                <c:pt idx="5">
                  <c:v>6.4318529862174581E-2</c:v>
                </c:pt>
                <c:pt idx="6">
                  <c:v>9.035222052067382E-2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6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156647805975301E-2"/>
          <c:y val="3.625723267985239E-2"/>
          <c:w val="0.97084335219402473"/>
          <c:h val="0.95541936781799008"/>
        </c:manualLayout>
      </c:layout>
      <c:pieChart>
        <c:varyColors val="1"/>
        <c:ser>
          <c:idx val="0"/>
          <c:order val="0"/>
          <c:spPr>
            <a:ln w="22225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5"/>
              </a:solidFill>
              <a:ln w="22225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22225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22225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22225"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'Расходы бюджета по типам средст'!$I$8:$I$11</c:f>
              <c:strCache>
                <c:ptCount val="4"/>
                <c:pt idx="0">
                  <c:v>Региональная программа "Развитие водоснабжения и водоотведения Ярославской области"</c:v>
                </c:pt>
                <c:pt idx="1">
                  <c:v>Ведомственная целевая программа департамента жилищно-коммунального хозяйства, энергетики и регулирования тарифов Ярославской области</c:v>
                </c:pt>
                <c:pt idx="2">
                  <c:v>Региональная программа "Развитие комплексной системы обращения с отходами, в том числе с твердыми коммунальными отходами, на территории Ярославской области"</c:v>
                </c:pt>
                <c:pt idx="3">
                  <c:v>Региональная программа "Газификация и модернизация жилищно-коммунального хозяйства, промышленных и иных организаций Ярославской области"</c:v>
                </c:pt>
              </c:strCache>
            </c:strRef>
          </c:cat>
          <c:val>
            <c:numRef>
              <c:f>'Расходы бюджета по типам средст'!$M$8:$M$11</c:f>
              <c:numCache>
                <c:formatCode>0%</c:formatCode>
                <c:ptCount val="4"/>
                <c:pt idx="0">
                  <c:v>5.8372698672274903E-2</c:v>
                </c:pt>
                <c:pt idx="1">
                  <c:v>0.74391460520699326</c:v>
                </c:pt>
                <c:pt idx="2">
                  <c:v>0.14279002910743938</c:v>
                </c:pt>
                <c:pt idx="3">
                  <c:v>5.492266701329248E-2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276"/>
      </c:pieChart>
    </c:plotArea>
    <c:plotVisOnly val="1"/>
    <c:dispBlanksAs val="gap"/>
    <c:showDLblsOverMax val="0"/>
  </c:chart>
  <c:spPr>
    <a:ln w="15875"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277563507668801E-2"/>
          <c:y val="3.3449348539817417E-2"/>
          <c:w val="0.41696439516748246"/>
          <c:h val="0.90236764880530507"/>
        </c:manualLayout>
      </c:layout>
      <c:doughnutChart>
        <c:varyColors val="1"/>
        <c:ser>
          <c:idx val="0"/>
          <c:order val="0"/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rgbClr val="F5C20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D1282E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5E7426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FFFFFF">
                  <a:lumMod val="65000"/>
                </a:srgb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8.4306621189772207E-3"/>
                  <c:y val="6.081699734512256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Лист2!$B$7:$B$10</c:f>
              <c:strCache>
                <c:ptCount val="4"/>
                <c:pt idx="0">
                  <c:v>Ведомственная целевая программа "Сохранность региональных автомобильных дорог Ярославской области" - 2 920,4 млн.руб.</c:v>
                </c:pt>
                <c:pt idx="1">
                  <c:v>Областная целевая программа "Развитие сети автомобильных дорог Ярославской области" - 427,8 млн.руб.</c:v>
                </c:pt>
                <c:pt idx="2">
                  <c:v>Ведомственная целевая программа "Транспортное обслуживание населения Ярославской области" - 1 356,6 млн.руб.</c:v>
                </c:pt>
                <c:pt idx="3">
                  <c:v>Региональная программа "Комплексное развитие транспортной инфраструктуры городской агломерации "Ярославская" - 1 195,0 млн.руб.</c:v>
                </c:pt>
              </c:strCache>
            </c:strRef>
          </c:cat>
          <c:val>
            <c:numRef>
              <c:f>Лист2!$C$7:$C$10</c:f>
              <c:numCache>
                <c:formatCode>_-* #,##0.0\ _₽_-;\-* #,##0.0\ _₽_-;_-* "-"??\ _₽_-;_-@_-</c:formatCode>
                <c:ptCount val="4"/>
                <c:pt idx="0">
                  <c:v>2920.4</c:v>
                </c:pt>
                <c:pt idx="1">
                  <c:v>427.8</c:v>
                </c:pt>
                <c:pt idx="2">
                  <c:v>1356.6</c:v>
                </c:pt>
                <c:pt idx="3">
                  <c:v>1195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238717848972985"/>
          <c:y val="1.812777507480012E-2"/>
          <c:w val="0.50410856480037036"/>
          <c:h val="0.946453507081588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70413810830184"/>
          <c:y val="7.202888233407154E-3"/>
          <c:w val="0.46421077835775926"/>
          <c:h val="0.95750295942289776"/>
        </c:manualLayout>
      </c:layout>
      <c:pieChart>
        <c:varyColors val="1"/>
        <c:ser>
          <c:idx val="0"/>
          <c:order val="0"/>
          <c:spPr>
            <a:ln w="22225">
              <a:noFill/>
            </a:ln>
          </c:spPr>
          <c:explosion val="7"/>
          <c:dPt>
            <c:idx val="0"/>
            <c:bubble3D val="0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48809064355433"/>
                  <c:y val="2.8811552933628616E-3"/>
                </c:manualLayout>
              </c:layout>
              <c:tx>
                <c:rich>
                  <a:bodyPr/>
                  <a:lstStyle/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b="0" dirty="0"/>
                      <a:t>Строительство социальных </a:t>
                    </a:r>
                    <a:r>
                      <a:rPr lang="ru-RU" b="0" dirty="0" smtClean="0"/>
                      <a:t>объектов</a:t>
                    </a:r>
                  </a:p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sz="1800" dirty="0" smtClean="0"/>
                      <a:t>1 524,6</a:t>
                    </a:r>
                    <a:r>
                      <a:rPr lang="ru-RU" dirty="0" smtClean="0"/>
                      <a:t> млн. руб.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11148835142074"/>
                  <c:y val="-1.1636918171106141E-2"/>
                </c:manualLayout>
              </c:layout>
              <c:tx>
                <c:rich>
                  <a:bodyPr/>
                  <a:lstStyle/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b="0" dirty="0"/>
                      <a:t>Обеспечение доступным и комфортным жильем населения </a:t>
                    </a:r>
                    <a:r>
                      <a:rPr lang="ru-RU" b="0" dirty="0" smtClean="0"/>
                      <a:t>ЯО</a:t>
                    </a:r>
                  </a:p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sz="1800" dirty="0" smtClean="0"/>
                      <a:t>460,2</a:t>
                    </a:r>
                    <a:r>
                      <a:rPr lang="ru-RU" dirty="0" smtClean="0"/>
                      <a:t> млн. руб.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41306589391854E-2"/>
                  <c:y val="-1.656686979945798E-2"/>
                </c:manualLayout>
              </c:layout>
              <c:tx>
                <c:rich>
                  <a:bodyPr/>
                  <a:lstStyle/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sz="1200" b="0" dirty="0"/>
                      <a:t>Поддержка жилищно коммунального </a:t>
                    </a:r>
                    <a:r>
                      <a:rPr lang="ru-RU" sz="1200" b="0" dirty="0" smtClean="0"/>
                      <a:t>хозяйства и прочих отраслей</a:t>
                    </a:r>
                  </a:p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sz="1800" dirty="0" smtClean="0"/>
                      <a:t>455,4</a:t>
                    </a:r>
                    <a:r>
                      <a:rPr lang="ru-RU" sz="1400" dirty="0" smtClean="0"/>
                      <a:t> млн. руб.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714254415366917E-2"/>
                  <c:y val="-0.19272025071042029"/>
                </c:manualLayout>
              </c:layout>
              <c:tx>
                <c:rich>
                  <a:bodyPr/>
                  <a:lstStyle/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b="0" dirty="0"/>
                      <a:t>Развитие </a:t>
                    </a:r>
                    <a:r>
                      <a:rPr lang="ru-RU" b="0" dirty="0" smtClean="0"/>
                      <a:t>автомобильных дорог</a:t>
                    </a:r>
                  </a:p>
                  <a:p>
                    <a:pPr algn="just">
                      <a:defRPr sz="1400" b="1">
                        <a:latin typeface="Arial Narrow" panose="020B0606020202030204" pitchFamily="34" charset="0"/>
                      </a:defRPr>
                    </a:pPr>
                    <a:r>
                      <a:rPr lang="ru-RU" sz="1800" dirty="0" smtClean="0"/>
                      <a:t>945,6 </a:t>
                    </a:r>
                    <a:r>
                      <a:rPr lang="ru-RU" sz="1400" dirty="0" smtClean="0"/>
                      <a:t>млн. руб.</a:t>
                    </a:r>
                    <a:endParaRPr lang="ru-RU" sz="1400" dirty="0"/>
                  </a:p>
                </c:rich>
              </c:tx>
              <c:spPr>
                <a:ln>
                  <a:prstDash val="dash"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Лист2!$A$4:$A$7</c:f>
              <c:strCache>
                <c:ptCount val="4"/>
                <c:pt idx="0">
                  <c:v>Строительство социальных объектов</c:v>
                </c:pt>
                <c:pt idx="1">
                  <c:v>Обеспечение доступным и комфортным жильем населения ЯО</c:v>
                </c:pt>
                <c:pt idx="2">
                  <c:v>Поддержка жилищно коммунального хозяйства</c:v>
                </c:pt>
                <c:pt idx="3">
                  <c:v>Развитие культуры и туризма, прочие отрасли</c:v>
                </c:pt>
              </c:strCache>
            </c:strRef>
          </c:cat>
          <c:val>
            <c:numRef>
              <c:f>Лист2!$C$4:$C$7</c:f>
              <c:numCache>
                <c:formatCode>0%</c:formatCode>
                <c:ptCount val="4"/>
                <c:pt idx="0">
                  <c:v>0.36482447697685028</c:v>
                </c:pt>
                <c:pt idx="1">
                  <c:v>0.21027303581378859</c:v>
                </c:pt>
                <c:pt idx="2">
                  <c:v>0.16898839977711363</c:v>
                </c:pt>
                <c:pt idx="3">
                  <c:v>0.25591408743224764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6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03814580460585"/>
          <c:y val="9.9456123795464951E-2"/>
          <c:w val="0.51965101743624109"/>
          <c:h val="0.785454248225256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Государственные ценные бумаги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Лист1!$B$5:$C$5</c:f>
              <c:numCache>
                <c:formatCode>m/d/yyyy</c:formatCode>
                <c:ptCount val="2"/>
                <c:pt idx="0">
                  <c:v>43466</c:v>
                </c:pt>
                <c:pt idx="1">
                  <c:v>43831</c:v>
                </c:pt>
              </c:numCache>
            </c:num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49.7</c:v>
                </c:pt>
                <c:pt idx="1">
                  <c:v>51.4</c:v>
                </c:pt>
              </c:numCache>
            </c:numRef>
          </c:val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Лист1!$B$5:$C$5</c:f>
              <c:numCache>
                <c:formatCode>m/d/yyyy</c:formatCode>
                <c:ptCount val="2"/>
                <c:pt idx="0">
                  <c:v>43466</c:v>
                </c:pt>
                <c:pt idx="1">
                  <c:v>43831</c:v>
                </c:pt>
              </c:numCache>
            </c:numRef>
          </c:cat>
          <c:val>
            <c:numRef>
              <c:f>Лист1!$B$7:$C$7</c:f>
              <c:numCache>
                <c:formatCode>General</c:formatCode>
                <c:ptCount val="2"/>
                <c:pt idx="0">
                  <c:v>38.5</c:v>
                </c:pt>
                <c:pt idx="1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7D3C4A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800" b="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Лист1!$B$5:$C$5</c:f>
              <c:numCache>
                <c:formatCode>m/d/yyyy</c:formatCode>
                <c:ptCount val="2"/>
                <c:pt idx="0">
                  <c:v>43466</c:v>
                </c:pt>
                <c:pt idx="1">
                  <c:v>43831</c:v>
                </c:pt>
              </c:numCache>
            </c:numRef>
          </c:cat>
          <c:val>
            <c:numRef>
              <c:f>Лист1!$B$8:$C$8</c:f>
              <c:numCache>
                <c:formatCode>General</c:formatCode>
                <c:ptCount val="2"/>
                <c:pt idx="0">
                  <c:v>11.8</c:v>
                </c:pt>
                <c:pt idx="1">
                  <c:v>11.8</c:v>
                </c:pt>
              </c:numCache>
            </c:numRef>
          </c:val>
        </c:ser>
        <c:ser>
          <c:idx val="3"/>
          <c:order val="3"/>
          <c:tx>
            <c:strRef>
              <c:f>Лист1!$A$9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spPr>
            <a:solidFill>
              <a:sysClr val="windowText" lastClr="000000"/>
            </a:solidFill>
            <a:ln w="53975"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2.4186790584291917E-2"/>
                  <c:y val="8.3224987942206469E-3"/>
                </c:manualLayout>
              </c:layout>
              <c:spPr/>
              <c:txPr>
                <a:bodyPr/>
                <a:lstStyle/>
                <a:p>
                  <a:pPr>
                    <a:defRPr sz="1800" b="0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Лист1!$B$5:$C$5</c:f>
              <c:numCache>
                <c:formatCode>m/d/yyyy</c:formatCode>
                <c:ptCount val="2"/>
                <c:pt idx="0">
                  <c:v>43466</c:v>
                </c:pt>
                <c:pt idx="1">
                  <c:v>43831</c:v>
                </c:pt>
              </c:numCache>
            </c:numRef>
          </c:cat>
          <c:val>
            <c:numRef>
              <c:f>Лист1!$B$9:$C$9</c:f>
              <c:numCache>
                <c:formatCode>General</c:formatCode>
                <c:ptCount val="2"/>
                <c:pt idx="0">
                  <c:v>0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121883264"/>
        <c:axId val="121901440"/>
      </c:barChart>
      <c:dateAx>
        <c:axId val="121883264"/>
        <c:scaling>
          <c:orientation val="minMax"/>
        </c:scaling>
        <c:delete val="0"/>
        <c:axPos val="l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21901440"/>
        <c:crosses val="autoZero"/>
        <c:auto val="1"/>
        <c:lblOffset val="100"/>
        <c:baseTimeUnit val="years"/>
      </c:dateAx>
      <c:valAx>
        <c:axId val="1219014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188326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0006598434300205"/>
          <c:y val="7.2028278147084096E-2"/>
          <c:w val="0.29139750133313019"/>
          <c:h val="0.89755593767693498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12F05-A11B-4031-B504-1DBBC714D49B}" type="doc">
      <dgm:prSet loTypeId="urn:microsoft.com/office/officeart/2005/8/layout/hierarchy4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21C589-14E3-4304-955B-7B95F96E1513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3000" dirty="0" smtClean="0"/>
            <a:t>Дотации на 2019 год - </a:t>
          </a:r>
          <a:r>
            <a:rPr lang="ru-RU" sz="3600" b="1" dirty="0" smtClean="0"/>
            <a:t>4230</a:t>
          </a:r>
          <a:r>
            <a:rPr lang="ru-RU" sz="3000" dirty="0" smtClean="0"/>
            <a:t> </a:t>
          </a:r>
          <a:r>
            <a:rPr lang="ru-RU" sz="3000" dirty="0" err="1" smtClean="0"/>
            <a:t>млн.руб</a:t>
          </a:r>
          <a:r>
            <a:rPr lang="ru-RU" sz="3000" dirty="0" smtClean="0"/>
            <a:t>.</a:t>
          </a:r>
          <a:endParaRPr lang="ru-RU" sz="3000" dirty="0"/>
        </a:p>
      </dgm:t>
    </dgm:pt>
    <dgm:pt modelId="{7E55F930-F7BA-45AB-A673-B9F495E2D027}" type="parTrans" cxnId="{8A0AE7F2-53A4-4C9F-9479-6B277B25FAD0}">
      <dgm:prSet/>
      <dgm:spPr/>
      <dgm:t>
        <a:bodyPr/>
        <a:lstStyle/>
        <a:p>
          <a:endParaRPr lang="ru-RU"/>
        </a:p>
      </dgm:t>
    </dgm:pt>
    <dgm:pt modelId="{B015A8CD-31A4-4479-B855-BCDD8DB62F04}" type="sibTrans" cxnId="{8A0AE7F2-53A4-4C9F-9479-6B277B25FAD0}">
      <dgm:prSet/>
      <dgm:spPr/>
      <dgm:t>
        <a:bodyPr/>
        <a:lstStyle/>
        <a:p>
          <a:endParaRPr lang="ru-RU"/>
        </a:p>
      </dgm:t>
    </dgm:pt>
    <dgm:pt modelId="{1119BD00-75C1-44F5-B433-0E68B3638682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На выравнивание БО МР и ГО – </a:t>
          </a: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2994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2">
                  <a:lumMod val="50000"/>
                </a:schemeClr>
              </a:solidFill>
            </a:rPr>
            <a:t>млн.руб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A9ACA5E4-7A96-4D53-A741-015AEE57660E}" type="parTrans" cxnId="{D92CE807-C52F-4227-8B6F-B60B4E1F3D17}">
      <dgm:prSet/>
      <dgm:spPr/>
      <dgm:t>
        <a:bodyPr/>
        <a:lstStyle/>
        <a:p>
          <a:endParaRPr lang="ru-RU"/>
        </a:p>
      </dgm:t>
    </dgm:pt>
    <dgm:pt modelId="{2973DA5A-7A41-4608-9A46-A99C6222B981}" type="sibTrans" cxnId="{D92CE807-C52F-4227-8B6F-B60B4E1F3D17}">
      <dgm:prSet/>
      <dgm:spPr/>
      <dgm:t>
        <a:bodyPr/>
        <a:lstStyle/>
        <a:p>
          <a:endParaRPr lang="ru-RU"/>
        </a:p>
      </dgm:t>
    </dgm:pt>
    <dgm:pt modelId="{A632633E-1A69-45A3-9D48-DC88DDEEF5CD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На выравнивание БО ГП и СП – </a:t>
          </a: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706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2">
                  <a:lumMod val="50000"/>
                </a:schemeClr>
              </a:solidFill>
            </a:rPr>
            <a:t>млн.руб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. 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702E4B57-1136-457F-9B32-5515C28A6321}" type="parTrans" cxnId="{9A9412E7-6519-49CC-AE17-FEC666665880}">
      <dgm:prSet/>
      <dgm:spPr/>
      <dgm:t>
        <a:bodyPr/>
        <a:lstStyle/>
        <a:p>
          <a:endParaRPr lang="ru-RU"/>
        </a:p>
      </dgm:t>
    </dgm:pt>
    <dgm:pt modelId="{7CE3847F-C7B7-4504-8681-CD8C58ECACBA}" type="sibTrans" cxnId="{9A9412E7-6519-49CC-AE17-FEC666665880}">
      <dgm:prSet/>
      <dgm:spPr/>
      <dgm:t>
        <a:bodyPr/>
        <a:lstStyle/>
        <a:p>
          <a:endParaRPr lang="ru-RU"/>
        </a:p>
      </dgm:t>
    </dgm:pt>
    <dgm:pt modelId="{D8B8F185-FFE8-4B31-AB7B-4233D940B019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На обеспечение сбалансированности – </a:t>
          </a: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411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2">
                  <a:lumMod val="50000"/>
                </a:schemeClr>
              </a:solidFill>
            </a:rPr>
            <a:t>млн.руб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6C98AA55-62B1-423D-93DB-0DD34AB10CA7}" type="parTrans" cxnId="{2746F8AE-8A18-4BB7-8BF3-EA93BEF91A60}">
      <dgm:prSet/>
      <dgm:spPr/>
      <dgm:t>
        <a:bodyPr/>
        <a:lstStyle/>
        <a:p>
          <a:endParaRPr lang="ru-RU"/>
        </a:p>
      </dgm:t>
    </dgm:pt>
    <dgm:pt modelId="{C6C8019B-D9AD-457A-8ECC-AFDFB0A2194F}" type="sibTrans" cxnId="{2746F8AE-8A18-4BB7-8BF3-EA93BEF91A60}">
      <dgm:prSet/>
      <dgm:spPr/>
      <dgm:t>
        <a:bodyPr/>
        <a:lstStyle/>
        <a:p>
          <a:endParaRPr lang="ru-RU"/>
        </a:p>
      </dgm:t>
    </dgm:pt>
    <dgm:pt modelId="{F5C14887-BD20-4F9D-B3A9-87E813896FD0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На реализацию мероприятий, предусмотренных НПА ОГВ ЯО – </a:t>
          </a: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119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2">
                  <a:lumMod val="50000"/>
                </a:schemeClr>
              </a:solidFill>
            </a:rPr>
            <a:t>млн.руб</a:t>
          </a:r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773DED1F-AA7F-41F9-B346-3951A0A66C7D}" type="parTrans" cxnId="{88FF8146-27E4-4A4C-97A0-CEF49617A520}">
      <dgm:prSet/>
      <dgm:spPr/>
      <dgm:t>
        <a:bodyPr/>
        <a:lstStyle/>
        <a:p>
          <a:endParaRPr lang="ru-RU"/>
        </a:p>
      </dgm:t>
    </dgm:pt>
    <dgm:pt modelId="{5764F5AD-7C6C-4212-B303-743FBB26B023}" type="sibTrans" cxnId="{88FF8146-27E4-4A4C-97A0-CEF49617A520}">
      <dgm:prSet/>
      <dgm:spPr/>
      <dgm:t>
        <a:bodyPr/>
        <a:lstStyle/>
        <a:p>
          <a:endParaRPr lang="ru-RU"/>
        </a:p>
      </dgm:t>
    </dgm:pt>
    <dgm:pt modelId="{04E9BB32-D5D9-496D-9B7A-A1ADE5654430}" type="pres">
      <dgm:prSet presAssocID="{3C812F05-A11B-4031-B504-1DBBC714D4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CDC3C2-1232-44F5-9CD5-04051C4AABFA}" type="pres">
      <dgm:prSet presAssocID="{D721C589-14E3-4304-955B-7B95F96E1513}" presName="vertOne" presStyleCnt="0"/>
      <dgm:spPr/>
    </dgm:pt>
    <dgm:pt modelId="{80047838-A98E-4CA2-82DD-87776344C9EE}" type="pres">
      <dgm:prSet presAssocID="{D721C589-14E3-4304-955B-7B95F96E1513}" presName="txOne" presStyleLbl="node0" presStyleIdx="0" presStyleCnt="1" custScaleY="65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E06A2-5C11-42F2-A4DA-E03393E7869C}" type="pres">
      <dgm:prSet presAssocID="{D721C589-14E3-4304-955B-7B95F96E1513}" presName="parTransOne" presStyleCnt="0"/>
      <dgm:spPr/>
    </dgm:pt>
    <dgm:pt modelId="{91283EAC-9393-4148-A380-C54CF48F291B}" type="pres">
      <dgm:prSet presAssocID="{D721C589-14E3-4304-955B-7B95F96E1513}" presName="horzOne" presStyleCnt="0"/>
      <dgm:spPr/>
    </dgm:pt>
    <dgm:pt modelId="{D5344190-86CE-4A61-ACAE-EEF0D3ED0BB7}" type="pres">
      <dgm:prSet presAssocID="{1119BD00-75C1-44F5-B433-0E68B3638682}" presName="vertTwo" presStyleCnt="0"/>
      <dgm:spPr/>
    </dgm:pt>
    <dgm:pt modelId="{937E3F7D-7200-4ADF-A796-3746EAAE1D97}" type="pres">
      <dgm:prSet presAssocID="{1119BD00-75C1-44F5-B433-0E68B3638682}" presName="txTwo" presStyleLbl="node2" presStyleIdx="0" presStyleCnt="4" custLinFactNeighborX="-498" custLinFactNeighborY="-2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23645-46DF-4EB5-AE4A-1C9AEA7E93C1}" type="pres">
      <dgm:prSet presAssocID="{1119BD00-75C1-44F5-B433-0E68B3638682}" presName="horzTwo" presStyleCnt="0"/>
      <dgm:spPr/>
    </dgm:pt>
    <dgm:pt modelId="{8A9BCF12-A605-4E00-869B-6B448CC7C736}" type="pres">
      <dgm:prSet presAssocID="{2973DA5A-7A41-4608-9A46-A99C6222B981}" presName="sibSpaceTwo" presStyleCnt="0"/>
      <dgm:spPr/>
    </dgm:pt>
    <dgm:pt modelId="{331E75CE-51A5-4265-9DB2-0522C9DEBEDC}" type="pres">
      <dgm:prSet presAssocID="{A632633E-1A69-45A3-9D48-DC88DDEEF5CD}" presName="vertTwo" presStyleCnt="0"/>
      <dgm:spPr/>
    </dgm:pt>
    <dgm:pt modelId="{31CFF265-EF16-4217-A8FE-ACAE0A8726D8}" type="pres">
      <dgm:prSet presAssocID="{A632633E-1A69-45A3-9D48-DC88DDEEF5CD}" presName="txTwo" presStyleLbl="node2" presStyleIdx="1" presStyleCnt="4" custLinFactNeighborX="-498" custLinFactNeighborY="-2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586E1-C29F-4906-BCEC-F6C9413C7FF7}" type="pres">
      <dgm:prSet presAssocID="{A632633E-1A69-45A3-9D48-DC88DDEEF5CD}" presName="horzTwo" presStyleCnt="0"/>
      <dgm:spPr/>
    </dgm:pt>
    <dgm:pt modelId="{09DF0BEC-24C1-4E99-86BE-15476C1FA2FC}" type="pres">
      <dgm:prSet presAssocID="{7CE3847F-C7B7-4504-8681-CD8C58ECACBA}" presName="sibSpaceTwo" presStyleCnt="0"/>
      <dgm:spPr/>
    </dgm:pt>
    <dgm:pt modelId="{7DF6583C-59D2-4535-B42A-C33A4F172ED1}" type="pres">
      <dgm:prSet presAssocID="{D8B8F185-FFE8-4B31-AB7B-4233D940B019}" presName="vertTwo" presStyleCnt="0"/>
      <dgm:spPr/>
    </dgm:pt>
    <dgm:pt modelId="{0B664122-1BB8-4A1F-A533-8466A362B0D6}" type="pres">
      <dgm:prSet presAssocID="{D8B8F185-FFE8-4B31-AB7B-4233D940B019}" presName="txTwo" presStyleLbl="node2" presStyleIdx="2" presStyleCnt="4" custLinFactNeighborX="-498" custLinFactNeighborY="-2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FB190C-4075-434D-85D4-56122B8EE1AE}" type="pres">
      <dgm:prSet presAssocID="{D8B8F185-FFE8-4B31-AB7B-4233D940B019}" presName="horzTwo" presStyleCnt="0"/>
      <dgm:spPr/>
    </dgm:pt>
    <dgm:pt modelId="{6F585518-359B-42FF-A238-A441EC41A032}" type="pres">
      <dgm:prSet presAssocID="{C6C8019B-D9AD-457A-8ECC-AFDFB0A2194F}" presName="sibSpaceTwo" presStyleCnt="0"/>
      <dgm:spPr/>
    </dgm:pt>
    <dgm:pt modelId="{412D7410-45B8-4546-AF79-CD897D6B60F6}" type="pres">
      <dgm:prSet presAssocID="{F5C14887-BD20-4F9D-B3A9-87E813896FD0}" presName="vertTwo" presStyleCnt="0"/>
      <dgm:spPr/>
    </dgm:pt>
    <dgm:pt modelId="{C77844A1-F9EF-44DE-BB20-C73E19D9087F}" type="pres">
      <dgm:prSet presAssocID="{F5C14887-BD20-4F9D-B3A9-87E813896FD0}" presName="txTwo" presStyleLbl="node2" presStyleIdx="3" presStyleCnt="4" custLinFactNeighborX="-498" custLinFactNeighborY="-2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C35C1-7088-4035-918F-195A7B893A36}" type="pres">
      <dgm:prSet presAssocID="{F5C14887-BD20-4F9D-B3A9-87E813896FD0}" presName="horzTwo" presStyleCnt="0"/>
      <dgm:spPr/>
    </dgm:pt>
  </dgm:ptLst>
  <dgm:cxnLst>
    <dgm:cxn modelId="{DDC5E696-F3CD-407A-90DF-33527F894D56}" type="presOf" srcId="{F5C14887-BD20-4F9D-B3A9-87E813896FD0}" destId="{C77844A1-F9EF-44DE-BB20-C73E19D9087F}" srcOrd="0" destOrd="0" presId="urn:microsoft.com/office/officeart/2005/8/layout/hierarchy4"/>
    <dgm:cxn modelId="{88FF8146-27E4-4A4C-97A0-CEF49617A520}" srcId="{D721C589-14E3-4304-955B-7B95F96E1513}" destId="{F5C14887-BD20-4F9D-B3A9-87E813896FD0}" srcOrd="3" destOrd="0" parTransId="{773DED1F-AA7F-41F9-B346-3951A0A66C7D}" sibTransId="{5764F5AD-7C6C-4212-B303-743FBB26B023}"/>
    <dgm:cxn modelId="{D92CE807-C52F-4227-8B6F-B60B4E1F3D17}" srcId="{D721C589-14E3-4304-955B-7B95F96E1513}" destId="{1119BD00-75C1-44F5-B433-0E68B3638682}" srcOrd="0" destOrd="0" parTransId="{A9ACA5E4-7A96-4D53-A741-015AEE57660E}" sibTransId="{2973DA5A-7A41-4608-9A46-A99C6222B981}"/>
    <dgm:cxn modelId="{8A0AE7F2-53A4-4C9F-9479-6B277B25FAD0}" srcId="{3C812F05-A11B-4031-B504-1DBBC714D49B}" destId="{D721C589-14E3-4304-955B-7B95F96E1513}" srcOrd="0" destOrd="0" parTransId="{7E55F930-F7BA-45AB-A673-B9F495E2D027}" sibTransId="{B015A8CD-31A4-4479-B855-BCDD8DB62F04}"/>
    <dgm:cxn modelId="{921A2C5A-C4AF-4D18-927A-9C951816A0EF}" type="presOf" srcId="{1119BD00-75C1-44F5-B433-0E68B3638682}" destId="{937E3F7D-7200-4ADF-A796-3746EAAE1D97}" srcOrd="0" destOrd="0" presId="urn:microsoft.com/office/officeart/2005/8/layout/hierarchy4"/>
    <dgm:cxn modelId="{9A9412E7-6519-49CC-AE17-FEC666665880}" srcId="{D721C589-14E3-4304-955B-7B95F96E1513}" destId="{A632633E-1A69-45A3-9D48-DC88DDEEF5CD}" srcOrd="1" destOrd="0" parTransId="{702E4B57-1136-457F-9B32-5515C28A6321}" sibTransId="{7CE3847F-C7B7-4504-8681-CD8C58ECACBA}"/>
    <dgm:cxn modelId="{658634BF-9B36-4EB4-A042-A152B3E67F93}" type="presOf" srcId="{3C812F05-A11B-4031-B504-1DBBC714D49B}" destId="{04E9BB32-D5D9-496D-9B7A-A1ADE5654430}" srcOrd="0" destOrd="0" presId="urn:microsoft.com/office/officeart/2005/8/layout/hierarchy4"/>
    <dgm:cxn modelId="{EDA1E469-E850-495D-B290-F42A23627771}" type="presOf" srcId="{D721C589-14E3-4304-955B-7B95F96E1513}" destId="{80047838-A98E-4CA2-82DD-87776344C9EE}" srcOrd="0" destOrd="0" presId="urn:microsoft.com/office/officeart/2005/8/layout/hierarchy4"/>
    <dgm:cxn modelId="{2746F8AE-8A18-4BB7-8BF3-EA93BEF91A60}" srcId="{D721C589-14E3-4304-955B-7B95F96E1513}" destId="{D8B8F185-FFE8-4B31-AB7B-4233D940B019}" srcOrd="2" destOrd="0" parTransId="{6C98AA55-62B1-423D-93DB-0DD34AB10CA7}" sibTransId="{C6C8019B-D9AD-457A-8ECC-AFDFB0A2194F}"/>
    <dgm:cxn modelId="{ECB81DD4-7E83-486C-BB6D-24894F215B92}" type="presOf" srcId="{D8B8F185-FFE8-4B31-AB7B-4233D940B019}" destId="{0B664122-1BB8-4A1F-A533-8466A362B0D6}" srcOrd="0" destOrd="0" presId="urn:microsoft.com/office/officeart/2005/8/layout/hierarchy4"/>
    <dgm:cxn modelId="{911AF3A5-6140-4B1B-8D5A-D643EBC285CF}" type="presOf" srcId="{A632633E-1A69-45A3-9D48-DC88DDEEF5CD}" destId="{31CFF265-EF16-4217-A8FE-ACAE0A8726D8}" srcOrd="0" destOrd="0" presId="urn:microsoft.com/office/officeart/2005/8/layout/hierarchy4"/>
    <dgm:cxn modelId="{BA663ED6-88F7-43AF-AF9B-B3416E73F77C}" type="presParOf" srcId="{04E9BB32-D5D9-496D-9B7A-A1ADE5654430}" destId="{73CDC3C2-1232-44F5-9CD5-04051C4AABFA}" srcOrd="0" destOrd="0" presId="urn:microsoft.com/office/officeart/2005/8/layout/hierarchy4"/>
    <dgm:cxn modelId="{57A8A06D-A366-4AA1-955F-5A7328841A8A}" type="presParOf" srcId="{73CDC3C2-1232-44F5-9CD5-04051C4AABFA}" destId="{80047838-A98E-4CA2-82DD-87776344C9EE}" srcOrd="0" destOrd="0" presId="urn:microsoft.com/office/officeart/2005/8/layout/hierarchy4"/>
    <dgm:cxn modelId="{AEC118AB-A81F-4FF5-8800-AFEB4ED7EA79}" type="presParOf" srcId="{73CDC3C2-1232-44F5-9CD5-04051C4AABFA}" destId="{0F1E06A2-5C11-42F2-A4DA-E03393E7869C}" srcOrd="1" destOrd="0" presId="urn:microsoft.com/office/officeart/2005/8/layout/hierarchy4"/>
    <dgm:cxn modelId="{68FEC096-78CB-4836-9387-055898BD32D0}" type="presParOf" srcId="{73CDC3C2-1232-44F5-9CD5-04051C4AABFA}" destId="{91283EAC-9393-4148-A380-C54CF48F291B}" srcOrd="2" destOrd="0" presId="urn:microsoft.com/office/officeart/2005/8/layout/hierarchy4"/>
    <dgm:cxn modelId="{479B05D5-854E-4914-98E2-64679E00DD4C}" type="presParOf" srcId="{91283EAC-9393-4148-A380-C54CF48F291B}" destId="{D5344190-86CE-4A61-ACAE-EEF0D3ED0BB7}" srcOrd="0" destOrd="0" presId="urn:microsoft.com/office/officeart/2005/8/layout/hierarchy4"/>
    <dgm:cxn modelId="{BEBC9246-248C-4D2F-9FC2-1DF9E5D3E2B5}" type="presParOf" srcId="{D5344190-86CE-4A61-ACAE-EEF0D3ED0BB7}" destId="{937E3F7D-7200-4ADF-A796-3746EAAE1D97}" srcOrd="0" destOrd="0" presId="urn:microsoft.com/office/officeart/2005/8/layout/hierarchy4"/>
    <dgm:cxn modelId="{56B0FC1B-436A-4DA1-92C4-DB55C0D8DD98}" type="presParOf" srcId="{D5344190-86CE-4A61-ACAE-EEF0D3ED0BB7}" destId="{58B23645-46DF-4EB5-AE4A-1C9AEA7E93C1}" srcOrd="1" destOrd="0" presId="urn:microsoft.com/office/officeart/2005/8/layout/hierarchy4"/>
    <dgm:cxn modelId="{78B80347-297C-49BB-B6A2-5904FFC328BE}" type="presParOf" srcId="{91283EAC-9393-4148-A380-C54CF48F291B}" destId="{8A9BCF12-A605-4E00-869B-6B448CC7C736}" srcOrd="1" destOrd="0" presId="urn:microsoft.com/office/officeart/2005/8/layout/hierarchy4"/>
    <dgm:cxn modelId="{9F9147A7-9191-4DDB-A4A2-5DE534AC5EB6}" type="presParOf" srcId="{91283EAC-9393-4148-A380-C54CF48F291B}" destId="{331E75CE-51A5-4265-9DB2-0522C9DEBEDC}" srcOrd="2" destOrd="0" presId="urn:microsoft.com/office/officeart/2005/8/layout/hierarchy4"/>
    <dgm:cxn modelId="{CA1FC420-BB4A-4894-B6ED-C9A8A67231ED}" type="presParOf" srcId="{331E75CE-51A5-4265-9DB2-0522C9DEBEDC}" destId="{31CFF265-EF16-4217-A8FE-ACAE0A8726D8}" srcOrd="0" destOrd="0" presId="urn:microsoft.com/office/officeart/2005/8/layout/hierarchy4"/>
    <dgm:cxn modelId="{D58D6359-0AF9-41DC-BD83-96FFE2A05138}" type="presParOf" srcId="{331E75CE-51A5-4265-9DB2-0522C9DEBEDC}" destId="{39D586E1-C29F-4906-BCEC-F6C9413C7FF7}" srcOrd="1" destOrd="0" presId="urn:microsoft.com/office/officeart/2005/8/layout/hierarchy4"/>
    <dgm:cxn modelId="{98F82E04-8075-4AB4-81EA-F646CB0481D2}" type="presParOf" srcId="{91283EAC-9393-4148-A380-C54CF48F291B}" destId="{09DF0BEC-24C1-4E99-86BE-15476C1FA2FC}" srcOrd="3" destOrd="0" presId="urn:microsoft.com/office/officeart/2005/8/layout/hierarchy4"/>
    <dgm:cxn modelId="{675D1517-FEEB-4332-A5FA-993598CD07A0}" type="presParOf" srcId="{91283EAC-9393-4148-A380-C54CF48F291B}" destId="{7DF6583C-59D2-4535-B42A-C33A4F172ED1}" srcOrd="4" destOrd="0" presId="urn:microsoft.com/office/officeart/2005/8/layout/hierarchy4"/>
    <dgm:cxn modelId="{1EA87279-7FAB-4780-A1F8-742D4644DE90}" type="presParOf" srcId="{7DF6583C-59D2-4535-B42A-C33A4F172ED1}" destId="{0B664122-1BB8-4A1F-A533-8466A362B0D6}" srcOrd="0" destOrd="0" presId="urn:microsoft.com/office/officeart/2005/8/layout/hierarchy4"/>
    <dgm:cxn modelId="{6686A1C1-6AE4-41F7-A8F5-52615978AD45}" type="presParOf" srcId="{7DF6583C-59D2-4535-B42A-C33A4F172ED1}" destId="{54FB190C-4075-434D-85D4-56122B8EE1AE}" srcOrd="1" destOrd="0" presId="urn:microsoft.com/office/officeart/2005/8/layout/hierarchy4"/>
    <dgm:cxn modelId="{4A83F029-83C7-4DA1-BFFA-ECC659AECC37}" type="presParOf" srcId="{91283EAC-9393-4148-A380-C54CF48F291B}" destId="{6F585518-359B-42FF-A238-A441EC41A032}" srcOrd="5" destOrd="0" presId="urn:microsoft.com/office/officeart/2005/8/layout/hierarchy4"/>
    <dgm:cxn modelId="{77F6F886-EB32-45A2-AF3D-7BC495595CEB}" type="presParOf" srcId="{91283EAC-9393-4148-A380-C54CF48F291B}" destId="{412D7410-45B8-4546-AF79-CD897D6B60F6}" srcOrd="6" destOrd="0" presId="urn:microsoft.com/office/officeart/2005/8/layout/hierarchy4"/>
    <dgm:cxn modelId="{903282C7-FE93-4A7F-9FF4-378A1668650E}" type="presParOf" srcId="{412D7410-45B8-4546-AF79-CD897D6B60F6}" destId="{C77844A1-F9EF-44DE-BB20-C73E19D9087F}" srcOrd="0" destOrd="0" presId="urn:microsoft.com/office/officeart/2005/8/layout/hierarchy4"/>
    <dgm:cxn modelId="{8F07FB9A-C295-48EA-B979-62D585C5F8CB}" type="presParOf" srcId="{412D7410-45B8-4546-AF79-CD897D6B60F6}" destId="{ECEC35C1-7088-4035-918F-195A7B893A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0.34918</cdr:x>
      <cdr:y>0.73657</cdr:y>
    </cdr:from>
    <cdr:to>
      <cdr:x>0.44591</cdr:x>
      <cdr:y>0.84918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0584" y="2943652"/>
          <a:ext cx="822870" cy="45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Arial Narrow" panose="020B0606020202030204" pitchFamily="34" charset="0"/>
            </a:rPr>
            <a:t>14 %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0.45443</cdr:x>
      <cdr:y>0.17215</cdr:y>
    </cdr:from>
    <cdr:to>
      <cdr:x>0.49142</cdr:x>
      <cdr:y>0.23837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38736" y="748679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0.2984</cdr:x>
      <cdr:y>0.5045</cdr:y>
    </cdr:from>
    <cdr:to>
      <cdr:x>0.37094</cdr:x>
      <cdr:y>0.59459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38536" y="2016224"/>
          <a:ext cx="6171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Arial Narrow" panose="020B0606020202030204" pitchFamily="34" charset="0"/>
            </a:rPr>
            <a:t>5 %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0.30686</cdr:x>
      <cdr:y>0.34627</cdr:y>
    </cdr:from>
    <cdr:to>
      <cdr:x>0.37941</cdr:x>
      <cdr:y>0.43636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10544" y="1383831"/>
          <a:ext cx="61718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Arial Narrow" panose="020B0606020202030204" pitchFamily="34" charset="0"/>
            </a:rPr>
            <a:t>6 %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0.61157</cdr:x>
      <cdr:y>0.30122</cdr:y>
    </cdr:from>
    <cdr:to>
      <cdr:x>0.69622</cdr:x>
      <cdr:y>0.39131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02832" y="1203810"/>
          <a:ext cx="720080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Arial Narrow" panose="020B0606020202030204" pitchFamily="34" charset="0"/>
            </a:rPr>
            <a:t>74 %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0.83949</cdr:y>
    </cdr:from>
    <cdr:to>
      <cdr:x>0.0984</cdr:x>
      <cdr:y>0.97381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5433" t="4717" r="9009" b="1693"/>
        <a:stretch xmlns:a="http://schemas.openxmlformats.org/drawingml/2006/main"/>
      </cdr:blipFill>
      <cdr:spPr>
        <a:xfrm xmlns:a="http://schemas.openxmlformats.org/drawingml/2006/main">
          <a:off x="-85462" y="4933940"/>
          <a:ext cx="894661" cy="7894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0.05786</cdr:x>
      <cdr:y>0.17237</cdr:y>
    </cdr:from>
    <cdr:to>
      <cdr:x>0.31523</cdr:x>
      <cdr:y>0.17548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526098" y="1013065"/>
          <a:ext cx="2340000" cy="18256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accent4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8F7A-C3F1-4697-AA25-355D09B2E801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036F-72E2-4E8A-9C41-2399437F5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5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3" Type="http://schemas.openxmlformats.org/officeDocument/2006/relationships/chart" Target="../charts/chart1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11" Type="http://schemas.openxmlformats.org/officeDocument/2006/relationships/oleObject" Target="../embeddings/Microsoft_Excel_97-2003_Worksheet6.xls"/><Relationship Id="rId5" Type="http://schemas.openxmlformats.org/officeDocument/2006/relationships/oleObject" Target="../embeddings/Microsoft_Excel_97-2003_Worksheet4.xls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Microsoft_Excel_97-2003_Worksheet7.xls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51520" y="2205963"/>
            <a:ext cx="8424936" cy="790129"/>
            <a:chOff x="251520" y="2744923"/>
            <a:chExt cx="8496944" cy="46635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251520" y="2744923"/>
              <a:ext cx="8496944" cy="0"/>
            </a:xfrm>
            <a:prstGeom prst="line">
              <a:avLst/>
            </a:prstGeom>
            <a:ln w="571500">
              <a:solidFill>
                <a:srgbClr val="91C4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39772" y="2854466"/>
              <a:ext cx="6120680" cy="144016"/>
            </a:xfrm>
            <a:prstGeom prst="line">
              <a:avLst/>
            </a:prstGeom>
            <a:ln w="571500">
              <a:solidFill>
                <a:srgbClr val="91C4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286443" y="2950635"/>
              <a:ext cx="4727822" cy="260638"/>
            </a:xfrm>
            <a:prstGeom prst="line">
              <a:avLst/>
            </a:prstGeom>
            <a:ln w="571500">
              <a:solidFill>
                <a:srgbClr val="91C4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56" y="152301"/>
            <a:ext cx="732284" cy="99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562761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ПРАВИТЕЛЬСТВО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ЯРОСЛАВСКОЙ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47859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1026" name="Picture 2" descr="D:\работа дф\ПС\фото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906"/>
            <a:ext cx="9144000" cy="11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0536" y="1867711"/>
            <a:ext cx="7743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Проект закона «Об областном бюджете на </a:t>
            </a:r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2019 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год и на плановый период </a:t>
            </a:r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2021 </a:t>
            </a: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годов»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9591"/>
            <a:ext cx="7552458" cy="442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33"/>
          <p:cNvSpPr txBox="1">
            <a:spLocks noChangeArrowheads="1"/>
          </p:cNvSpPr>
          <p:nvPr/>
        </p:nvSpPr>
        <p:spPr bwMode="gray">
          <a:xfrm>
            <a:off x="2605311" y="1329613"/>
            <a:ext cx="17282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СОЦИАЛЬНОЕ ОБЕСПЕЧЕНИЕ НАСЕЛЕНИЯ: 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450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,0</a:t>
            </a:r>
            <a:r>
              <a:rPr lang="en-US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РУБ. </a:t>
            </a:r>
            <a:endParaRPr lang="ru-RU" sz="1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gray">
          <a:xfrm>
            <a:off x="6007684" y="2392832"/>
            <a:ext cx="177880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ОТДЫХА И ОЗДОРОВЛЕНИЯ ДЕТЕЙ: 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158,9 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РУБ.</a:t>
            </a:r>
            <a:endParaRPr lang="ru-RU" sz="1100" b="1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gray">
          <a:xfrm>
            <a:off x="4775545" y="3910898"/>
            <a:ext cx="20272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ДРУГИЕ ВОПРОСЫ В ОБЛАСТИ СОЦИАЛЬНОЙ ПОЛИТИКИ: 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231,1 </a:t>
            </a:r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РУБ.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gray">
          <a:xfrm>
            <a:off x="2627784" y="3991689"/>
            <a:ext cx="171594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ОХРАНА СЕМЬИ И ДЕТСТВА: 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654,1 </a:t>
            </a:r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РУБ.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2719542"/>
            <a:ext cx="19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ПЕНСИОННОЕ ОБЕСПЕЧЕНИЕ: 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81,9 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РУБ. 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6" y="692298"/>
            <a:ext cx="552997" cy="5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11523" y="77626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СОЦИАЛЬНАЯ ЗАЩИТА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330" y="681541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1441" y="9392"/>
            <a:ext cx="8481226" cy="61814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Приоритетные направления государственной программы «Социальная поддержка населения Ярославской области» в 2019 году</a:t>
            </a:r>
            <a:endParaRPr lang="ru-RU" sz="1100" b="1" dirty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843441" y="1375779"/>
            <a:ext cx="1891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СОЦИАЛЬНОЕ ОБСЛУЖИВАНИЕ НАСЕЛЕНИЯ: 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511,6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РУБ</a:t>
            </a:r>
            <a:endParaRPr lang="ru-RU" sz="1100" b="1" dirty="0"/>
          </a:p>
        </p:txBody>
      </p:sp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5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oltochenko\Desktop\картина\j2549245_14430745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4457" r="6906" b="53274"/>
          <a:stretch/>
        </p:blipFill>
        <p:spPr bwMode="auto">
          <a:xfrm rot="21349439">
            <a:off x="25840" y="3651870"/>
            <a:ext cx="2887624" cy="14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330" y="681540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1441" y="9392"/>
            <a:ext cx="8481226" cy="61814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Приоритетные направления </a:t>
            </a:r>
            <a:r>
              <a:rPr lang="ru-RU" sz="1800" b="1" dirty="0" smtClean="0">
                <a:latin typeface="Arial Narrow" panose="020B0606020202030204" pitchFamily="34" charset="0"/>
              </a:rPr>
              <a:t>государственной программы «Развитие культуры и туризма в Ярославской области»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2019 году,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руб.</a:t>
            </a:r>
            <a:endParaRPr lang="ru-RU" sz="14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4" name="Picture 2" descr="C:\Users\koltochenko\Desktop\картина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518" r="5430" b="52787"/>
          <a:stretch/>
        </p:blipFill>
        <p:spPr bwMode="auto">
          <a:xfrm rot="21089370">
            <a:off x="3811390" y="3883912"/>
            <a:ext cx="2245562" cy="11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13500"/>
              </p:ext>
            </p:extLst>
          </p:nvPr>
        </p:nvGraphicFramePr>
        <p:xfrm>
          <a:off x="269809" y="681541"/>
          <a:ext cx="8764264" cy="28670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031"/>
                <a:gridCol w="6953065"/>
                <a:gridCol w="1512168"/>
              </a:tblGrid>
              <a:tr h="716764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bg2">
                            <a:lumMod val="2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4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fontAlgn="b">
                        <a:buClr>
                          <a:schemeClr val="bg2">
                            <a:lumMod val="2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4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fontAlgn="b">
                        <a:buClr>
                          <a:schemeClr val="bg2">
                            <a:lumMod val="2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Оказание услуг населению в сфере культуры (деятельность государственных библиотек, музеев, театров, культурно-досуговых учреждений)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1 141,4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676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Поддержка муниципальных учреждений культуры (повышение оплаты труда работникам по</a:t>
                      </a:r>
                      <a:r>
                        <a:rPr lang="ru-RU" sz="14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указам Президента РФ,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капитальный ремонт, оснащение оборудованием, поддержка творческой деятельности и укрепление материально-технической базы театров)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676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Мероприятия по повышению уровня конкурентоспособности туристского комплекса Ярославской области на российском и международном рынках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676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Строительство  дома культуры (сельский</a:t>
                      </a:r>
                      <a:r>
                        <a:rPr lang="ru-RU" sz="14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клуб) в селе Рождествено Некрасовского муниципального района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166513" y="1026669"/>
            <a:ext cx="72978" cy="5400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7" y="1736305"/>
            <a:ext cx="96837" cy="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2427683"/>
            <a:ext cx="96837" cy="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3124712"/>
            <a:ext cx="96837" cy="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koltochenko\Desktop\картина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53235" r="4716" b="4070"/>
          <a:stretch/>
        </p:blipFill>
        <p:spPr bwMode="auto">
          <a:xfrm rot="857403">
            <a:off x="1990174" y="3775887"/>
            <a:ext cx="2264744" cy="10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oltochenko\Desktop\картина\j2549245_14430745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52863" r="5954" b="7662"/>
          <a:stretch/>
        </p:blipFill>
        <p:spPr bwMode="auto">
          <a:xfrm rot="337763">
            <a:off x="5868142" y="3608321"/>
            <a:ext cx="3356729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6" descr="gerb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5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²Ð¾Ð´Ð¾ÑÐ½Ð°Ð±Ð¶ÐµÐ½Ð¸Ðµ Ð¸ Ð³Ð°Ð·Ð¸ÑÐ¸ÐºÐ°ÑÐ¸Ñ Ð¿Ð½Ð³ Ð¸ÐºÐ¾Ð½ÐºÐ°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" y="1905164"/>
            <a:ext cx="503243" cy="4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" y="993891"/>
            <a:ext cx="548114" cy="5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Ð°ÑÑÐ¸Ð½ÐºÐ¸ Ð¿Ð¾ Ð·Ð°Ð¿ÑÐ¾ÑÑ Ð²Ð¾Ð´Ð¾ÑÐ½Ð°Ð±Ð¶ÐµÐ½Ð¸Ðµ Ð¸ Ð³Ð°Ð·Ð¸ÑÐ¸ÐºÐ°ÑÐ¸Ñ Ð¿Ð½Ð³ Ð¸ÐºÐ¾Ð½ÐºÐ°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" y="2759206"/>
            <a:ext cx="480037" cy="4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Ð°ÑÑÐ¸Ð½ÐºÐ¸ Ð¿Ð¾ Ð·Ð°Ð¿ÑÐ¾ÑÑ Ð¾Ð±ÑÐ°ÑÐµÐ½Ð¸Ðµ Ñ Ð¾ÑÑÐ¾Ð´Ð°Ð¼Ð¸ Ð¿Ð½Ð³ Ð¸ÐºÐ¾Ð½ÐºÐ°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" y="3736368"/>
            <a:ext cx="548113" cy="6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330" y="681540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1441" y="9392"/>
            <a:ext cx="8481226" cy="61814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 Narrow" panose="020B0606020202030204" pitchFamily="34" charset="0"/>
              </a:rPr>
              <a:t>Государственная программа «Обеспечение качественными коммунальными услугами населения Ярославской области» на 2019 год </a:t>
            </a:r>
            <a:endParaRPr lang="ru-RU" sz="14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22" name="Рисунок 6" descr="gerb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654689"/>
              </p:ext>
            </p:extLst>
          </p:nvPr>
        </p:nvGraphicFramePr>
        <p:xfrm>
          <a:off x="2465512" y="843558"/>
          <a:ext cx="8507288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642835" y="1969317"/>
            <a:ext cx="4251225" cy="42191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 Narrow" panose="020B0606020202030204" pitchFamily="34" charset="0"/>
              </a:rPr>
              <a:t>РП «Развитие </a:t>
            </a:r>
            <a:r>
              <a:rPr lang="ru-RU" sz="1200" dirty="0">
                <a:latin typeface="Arial Narrow" panose="020B0606020202030204" pitchFamily="34" charset="0"/>
              </a:rPr>
              <a:t>водоснабжения и водоотведения Ярославской </a:t>
            </a:r>
            <a:r>
              <a:rPr lang="ru-RU" sz="1200" dirty="0" smtClean="0">
                <a:latin typeface="Arial Narrow" panose="020B0606020202030204" pitchFamily="34" charset="0"/>
              </a:rPr>
              <a:t>области» – </a:t>
            </a:r>
            <a:r>
              <a:rPr lang="ru-RU" sz="1200" b="1" dirty="0" smtClean="0">
                <a:latin typeface="Arial Narrow" panose="020B0606020202030204" pitchFamily="34" charset="0"/>
              </a:rPr>
              <a:t>107,2 млн. руб.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835" y="2606454"/>
            <a:ext cx="427443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РП «Газификация </a:t>
            </a:r>
            <a:r>
              <a:rPr lang="ru-RU" sz="1200" dirty="0">
                <a:latin typeface="Arial Narrow" panose="020B0606020202030204" pitchFamily="34" charset="0"/>
              </a:rPr>
              <a:t>и модернизация жилищно-коммунального хозяйства, промышленных и иных организаций Ярославской </a:t>
            </a:r>
            <a:r>
              <a:rPr lang="ru-RU" sz="1200" dirty="0" smtClean="0">
                <a:latin typeface="Arial Narrow" panose="020B0606020202030204" pitchFamily="34" charset="0"/>
              </a:rPr>
              <a:t>области» – </a:t>
            </a:r>
            <a:r>
              <a:rPr lang="ru-RU" sz="1200" b="1" dirty="0" smtClean="0">
                <a:latin typeface="Arial Narrow" panose="020B0606020202030204" pitchFamily="34" charset="0"/>
              </a:rPr>
              <a:t>100,8 млн. руб.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140" y="3715552"/>
            <a:ext cx="446005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РП «Развитие </a:t>
            </a:r>
            <a:r>
              <a:rPr lang="ru-RU" sz="1200" dirty="0">
                <a:latin typeface="Arial Narrow" panose="020B0606020202030204" pitchFamily="34" charset="0"/>
              </a:rPr>
              <a:t>комплексной системы обращения с отходами, в том числе с твердыми коммунальными отходами, на территории Ярославской </a:t>
            </a:r>
            <a:r>
              <a:rPr lang="ru-RU" sz="1200" dirty="0" smtClean="0">
                <a:latin typeface="Arial Narrow" panose="020B0606020202030204" pitchFamily="34" charset="0"/>
              </a:rPr>
              <a:t>области» - </a:t>
            </a:r>
            <a:r>
              <a:rPr lang="ru-RU" sz="1200" b="1" dirty="0" smtClean="0">
                <a:latin typeface="Arial Narrow" panose="020B0606020202030204" pitchFamily="34" charset="0"/>
              </a:rPr>
              <a:t>262,1 млн. руб.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187" y="944781"/>
            <a:ext cx="446724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Ведомственная целевая программа департамента жилищно-коммунального хозяйства, энергетики и регулирования тарифов Ярославской </a:t>
            </a:r>
            <a:r>
              <a:rPr lang="ru-RU" sz="1200" dirty="0" smtClean="0">
                <a:latin typeface="Arial Narrow" panose="020B0606020202030204" pitchFamily="34" charset="0"/>
              </a:rPr>
              <a:t>области – </a:t>
            </a:r>
            <a:r>
              <a:rPr lang="ru-RU" sz="1200" b="1" dirty="0" smtClean="0">
                <a:latin typeface="Arial Narrow" panose="020B0606020202030204" pitchFamily="34" charset="0"/>
              </a:rPr>
              <a:t>1 365,8 млн. руб.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1591115"/>
            <a:ext cx="525658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71296" y="2432492"/>
            <a:ext cx="4824536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9512" y="3239244"/>
            <a:ext cx="482453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79512" y="4341069"/>
            <a:ext cx="54006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6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6330" y="681540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1441" y="9392"/>
            <a:ext cx="8481226" cy="6181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>
                <a:latin typeface="Arial Narrow" panose="020B0606020202030204" pitchFamily="34" charset="0"/>
              </a:rPr>
              <a:t>Государственная программа «Развитие дорожного хозяйства и транспорта в Ярославской области» на 2019 год</a:t>
            </a:r>
          </a:p>
        </p:txBody>
      </p:sp>
      <p:pic>
        <p:nvPicPr>
          <p:cNvPr id="22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545678"/>
              </p:ext>
            </p:extLst>
          </p:nvPr>
        </p:nvGraphicFramePr>
        <p:xfrm>
          <a:off x="105564" y="843558"/>
          <a:ext cx="90384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18" y="213970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27147"/>
              </p:ext>
            </p:extLst>
          </p:nvPr>
        </p:nvGraphicFramePr>
        <p:xfrm>
          <a:off x="85463" y="709450"/>
          <a:ext cx="9092053" cy="440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/>
          <a:stretch/>
        </p:blipFill>
        <p:spPr bwMode="auto">
          <a:xfrm>
            <a:off x="6227964" y="799224"/>
            <a:ext cx="82481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330" y="681540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3394" y="51561"/>
            <a:ext cx="8783914" cy="6181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АИП в разрезе государственных программ в 2019 году</a:t>
            </a:r>
            <a:endParaRPr lang="ru-RU" sz="1200" b="1" dirty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627784" y="2222188"/>
            <a:ext cx="864101" cy="3739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Arial Narrow" panose="020B0606020202030204" pitchFamily="34" charset="0"/>
              </a:rPr>
              <a:t>28 %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320361" y="3977689"/>
            <a:ext cx="864101" cy="3739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Arial Narrow" panose="020B0606020202030204" pitchFamily="34" charset="0"/>
              </a:rPr>
              <a:t>13 %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364089" y="3867894"/>
            <a:ext cx="864101" cy="3739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Arial Narrow" panose="020B0606020202030204" pitchFamily="34" charset="0"/>
              </a:rPr>
              <a:t>14 %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364089" y="1700808"/>
            <a:ext cx="864101" cy="3739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Arial Narrow" panose="020B0606020202030204" pitchFamily="34" charset="0"/>
              </a:rPr>
              <a:t>45 %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18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28" y="4351612"/>
            <a:ext cx="90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486998" y="4164650"/>
            <a:ext cx="2340000" cy="0"/>
          </a:xfrm>
          <a:prstGeom prst="line">
            <a:avLst/>
          </a:prstGeom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372200" y="4129440"/>
            <a:ext cx="2340000" cy="0"/>
          </a:xfrm>
          <a:prstGeom prst="line">
            <a:avLst/>
          </a:prstGeom>
          <a:ln w="349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276981" y="1476095"/>
            <a:ext cx="2340000" cy="0"/>
          </a:xfrm>
          <a:prstGeom prst="line">
            <a:avLst/>
          </a:prstGeom>
          <a:ln w="34925" cap="sq" cmpd="sng">
            <a:solidFill>
              <a:schemeClr val="accent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6" descr="gerb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cdn5.vectorstock.com/i/1000x1000/80/44/piece-of-road-flat-icon-vector-8448044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11828"/>
          <a:stretch/>
        </p:blipFill>
        <p:spPr bwMode="auto">
          <a:xfrm>
            <a:off x="38798" y="799224"/>
            <a:ext cx="8964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6330" y="681540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3394" y="51561"/>
            <a:ext cx="8783914" cy="6181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Дотации муниципальным образованиям</a:t>
            </a:r>
            <a:endParaRPr lang="ru-RU" sz="1200" b="1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9" name="Рисунок 6" descr="ger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1290537" y="3795886"/>
            <a:ext cx="6569256" cy="1220164"/>
            <a:chOff x="1232251" y="2135593"/>
            <a:chExt cx="6569256" cy="1220164"/>
          </a:xfrm>
        </p:grpSpPr>
        <p:cxnSp>
          <p:nvCxnSpPr>
            <p:cNvPr id="23" name="Прямая со стрелкой 22"/>
            <p:cNvCxnSpPr>
              <a:stCxn id="24" idx="6"/>
            </p:cNvCxnSpPr>
            <p:nvPr/>
          </p:nvCxnSpPr>
          <p:spPr>
            <a:xfrm>
              <a:off x="2492391" y="2745675"/>
              <a:ext cx="1867829" cy="0"/>
            </a:xfrm>
            <a:prstGeom prst="straightConnector1">
              <a:avLst/>
            </a:prstGeom>
            <a:ln w="3492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1232251" y="2135593"/>
              <a:ext cx="1260140" cy="1220164"/>
            </a:xfrm>
            <a:prstGeom prst="ellipse">
              <a:avLst/>
            </a:prstGeom>
            <a:solidFill>
              <a:srgbClr val="666699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ru-RU" sz="2800" b="1" dirty="0" smtClean="0">
                  <a:effectLst>
                    <a:outerShdw blurRad="50800" dist="38100" dir="2700000" sx="104000" sy="104000" algn="tl" rotWithShape="0">
                      <a:prstClr val="black">
                        <a:alpha val="85000"/>
                      </a:prstClr>
                    </a:outerShdw>
                  </a:effectLst>
                </a:rPr>
                <a:t>ЯО</a:t>
              </a:r>
              <a:endParaRPr lang="ru-RU" sz="2800" b="1" dirty="0">
                <a:effectLst>
                  <a:outerShdw blurRad="50800" dist="38100" dir="2700000" sx="104000" sy="104000" algn="tl" rotWithShape="0">
                    <a:prstClr val="black">
                      <a:alpha val="85000"/>
                    </a:prstClr>
                  </a:outerShdw>
                </a:effectLst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24818" y="2493647"/>
              <a:ext cx="1984122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accent4">
                      <a:lumMod val="75000"/>
                    </a:schemeClr>
                  </a:solidFill>
                </a:rPr>
                <a:t>Межбюджетные трансферты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41367" y="2135593"/>
              <a:ext cx="1260140" cy="1220164"/>
            </a:xfrm>
            <a:prstGeom prst="ellipse">
              <a:avLst/>
            </a:prstGeom>
            <a:solidFill>
              <a:srgbClr val="89AA38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ru-RU" sz="2800" b="1" dirty="0" smtClean="0">
                  <a:effectLst>
                    <a:outerShdw blurRad="50800" dist="38100" dir="2700000" sx="104000" sy="104000" algn="tl" rotWithShape="0">
                      <a:prstClr val="black">
                        <a:alpha val="85000"/>
                      </a:prstClr>
                    </a:outerShdw>
                  </a:effectLst>
                </a:rPr>
                <a:t>СП и ГП</a:t>
              </a:r>
              <a:endParaRPr lang="ru-RU" sz="2800" b="1" dirty="0">
                <a:effectLst>
                  <a:outerShdw blurRad="50800" dist="38100" dir="2700000" sx="104000" sy="104000" algn="tl" rotWithShape="0">
                    <a:prstClr val="black">
                      <a:alpha val="85000"/>
                    </a:prstClr>
                  </a:outerShdw>
                </a:effectLst>
              </a:endParaRPr>
            </a:p>
          </p:txBody>
        </p:sp>
        <p:cxnSp>
          <p:nvCxnSpPr>
            <p:cNvPr id="28" name="Прямая со стрелкой 27"/>
            <p:cNvCxnSpPr>
              <a:stCxn id="26" idx="3"/>
              <a:endCxn id="27" idx="2"/>
            </p:cNvCxnSpPr>
            <p:nvPr/>
          </p:nvCxnSpPr>
          <p:spPr>
            <a:xfrm>
              <a:off x="5508940" y="2745675"/>
              <a:ext cx="1032427" cy="0"/>
            </a:xfrm>
            <a:prstGeom prst="straightConnector1">
              <a:avLst/>
            </a:prstGeom>
            <a:ln w="3492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41568" y="2479476"/>
            <a:ext cx="8820980" cy="1220164"/>
            <a:chOff x="143508" y="2204865"/>
            <a:chExt cx="8820980" cy="1220164"/>
          </a:xfrm>
        </p:grpSpPr>
        <p:cxnSp>
          <p:nvCxnSpPr>
            <p:cNvPr id="30" name="Прямая со стрелкой 29"/>
            <p:cNvCxnSpPr>
              <a:stCxn id="34" idx="6"/>
            </p:cNvCxnSpPr>
            <p:nvPr/>
          </p:nvCxnSpPr>
          <p:spPr>
            <a:xfrm>
              <a:off x="5220072" y="2814947"/>
              <a:ext cx="842200" cy="0"/>
            </a:xfrm>
            <a:prstGeom prst="straightConnector1">
              <a:avLst/>
            </a:prstGeom>
            <a:ln w="3492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32" idx="6"/>
            </p:cNvCxnSpPr>
            <p:nvPr/>
          </p:nvCxnSpPr>
          <p:spPr>
            <a:xfrm flipV="1">
              <a:off x="1403648" y="2807998"/>
              <a:ext cx="993285" cy="6949"/>
            </a:xfrm>
            <a:prstGeom prst="straightConnector1">
              <a:avLst/>
            </a:prstGeom>
            <a:ln w="3492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43508" y="2204865"/>
              <a:ext cx="1260140" cy="1220164"/>
            </a:xfrm>
            <a:prstGeom prst="ellipse">
              <a:avLst/>
            </a:prstGeom>
            <a:solidFill>
              <a:srgbClr val="666699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ru-RU" sz="2800" b="1" dirty="0" smtClean="0">
                  <a:effectLst>
                    <a:outerShdw blurRad="50800" dist="38100" dir="2700000" sx="104000" sy="104000" algn="tl" rotWithShape="0">
                      <a:prstClr val="black">
                        <a:alpha val="85000"/>
                      </a:prstClr>
                    </a:outerShdw>
                  </a:effectLst>
                </a:rPr>
                <a:t>ЯО</a:t>
              </a:r>
              <a:endParaRPr lang="ru-RU" sz="2800" b="1" dirty="0">
                <a:effectLst>
                  <a:outerShdw blurRad="50800" dist="38100" dir="2700000" sx="104000" sy="104000" algn="tl" rotWithShape="0">
                    <a:prstClr val="black">
                      <a:alpha val="85000"/>
                    </a:prstClr>
                  </a:outerShdw>
                </a:effectLst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649819" y="2549022"/>
              <a:ext cx="1770054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4">
                      <a:lumMod val="75000"/>
                    </a:schemeClr>
                  </a:solidFill>
                </a:rPr>
                <a:t>Межбюджетные трансферты</a:t>
              </a:r>
              <a:endParaRPr lang="ru-RU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59932" y="2204865"/>
              <a:ext cx="1260140" cy="1220164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ru-RU" sz="2800" b="1" dirty="0" smtClean="0">
                  <a:effectLst>
                    <a:outerShdw blurRad="50800" dist="38100" dir="2700000" sx="104000" sy="104000" algn="tl" rotWithShape="0">
                      <a:prstClr val="black">
                        <a:alpha val="85000"/>
                      </a:prstClr>
                    </a:outerShdw>
                  </a:effectLst>
                </a:rPr>
                <a:t>МР</a:t>
              </a:r>
              <a:endParaRPr lang="ru-RU" sz="2800" b="1" dirty="0">
                <a:effectLst>
                  <a:outerShdw blurRad="50800" dist="38100" dir="2700000" sx="104000" sy="104000" algn="tl" rotWithShape="0">
                    <a:prstClr val="black">
                      <a:alpha val="85000"/>
                    </a:prstClr>
                  </a:outerShdw>
                </a:effectLst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7704348" y="2204865"/>
              <a:ext cx="1260140" cy="1220164"/>
            </a:xfrm>
            <a:prstGeom prst="ellipse">
              <a:avLst/>
            </a:prstGeom>
            <a:solidFill>
              <a:srgbClr val="89AA38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ru-RU" sz="2800" b="1" dirty="0" smtClean="0">
                  <a:effectLst>
                    <a:outerShdw blurRad="50800" dist="38100" dir="2700000" sx="104000" sy="104000" algn="tl" rotWithShape="0">
                      <a:prstClr val="black">
                        <a:alpha val="85000"/>
                      </a:prstClr>
                    </a:outerShdw>
                  </a:effectLst>
                </a:rPr>
                <a:t>СП и ГП</a:t>
              </a:r>
              <a:endParaRPr lang="ru-RU" sz="2800" b="1" dirty="0">
                <a:effectLst>
                  <a:outerShdw blurRad="50800" dist="38100" dir="2700000" sx="104000" sy="104000" algn="tl" rotWithShape="0">
                    <a:prstClr val="black">
                      <a:alpha val="85000"/>
                    </a:prstClr>
                  </a:outerShdw>
                </a:effectLst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490558" y="2562919"/>
              <a:ext cx="1770054" cy="504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accent4">
                      <a:lumMod val="75000"/>
                    </a:schemeClr>
                  </a:solidFill>
                </a:rPr>
                <a:t>Межбюджетные трансферты</a:t>
              </a:r>
            </a:p>
          </p:txBody>
        </p:sp>
        <p:cxnSp>
          <p:nvCxnSpPr>
            <p:cNvPr id="37" name="Прямая со стрелкой 36"/>
            <p:cNvCxnSpPr>
              <a:stCxn id="33" idx="3"/>
              <a:endCxn id="34" idx="2"/>
            </p:cNvCxnSpPr>
            <p:nvPr/>
          </p:nvCxnSpPr>
          <p:spPr>
            <a:xfrm>
              <a:off x="3419873" y="2801050"/>
              <a:ext cx="540059" cy="13897"/>
            </a:xfrm>
            <a:prstGeom prst="straightConnector1">
              <a:avLst/>
            </a:prstGeom>
            <a:ln w="3492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36" idx="3"/>
              <a:endCxn id="35" idx="2"/>
            </p:cNvCxnSpPr>
            <p:nvPr/>
          </p:nvCxnSpPr>
          <p:spPr>
            <a:xfrm>
              <a:off x="7260612" y="2814947"/>
              <a:ext cx="443736" cy="0"/>
            </a:xfrm>
            <a:prstGeom prst="straightConnector1">
              <a:avLst/>
            </a:prstGeom>
            <a:ln w="3492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2062350"/>
              </p:ext>
            </p:extLst>
          </p:nvPr>
        </p:nvGraphicFramePr>
        <p:xfrm>
          <a:off x="143508" y="771550"/>
          <a:ext cx="8892987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62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0" y="900342"/>
            <a:ext cx="9152182" cy="4527197"/>
            <a:chOff x="-8182" y="857696"/>
            <a:chExt cx="9152182" cy="603626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8182" y="857696"/>
              <a:ext cx="9145851" cy="6036262"/>
              <a:chOff x="-8182" y="857696"/>
              <a:chExt cx="9145851" cy="6036262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182" y="857696"/>
                <a:ext cx="9145851" cy="603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 rot="19978909">
                <a:off x="7377430" y="1969209"/>
                <a:ext cx="14401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 Narrow" panose="020B0606020202030204" pitchFamily="34" charset="0"/>
                  </a:rPr>
                  <a:t>ГОСДОЛГ</a:t>
                </a:r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-8182" y="4221088"/>
              <a:ext cx="9152182" cy="2672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4090" y="573852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40500" y="-53326"/>
            <a:ext cx="8157698" cy="6181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Arial" charset="0"/>
              </a:rPr>
              <a:t>Объем и структура государственного долга </a:t>
            </a:r>
            <a:br>
              <a:rPr lang="ru-RU" sz="2000" b="1" dirty="0" smtClean="0">
                <a:latin typeface="Arial Narrow" panose="020B0606020202030204" pitchFamily="34" charset="0"/>
                <a:cs typeface="Arial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Arial" charset="0"/>
              </a:rPr>
              <a:t>областного бюджета</a:t>
            </a:r>
            <a:endParaRPr lang="ru-RU" sz="2000" b="1" dirty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48714" y="1131590"/>
            <a:ext cx="2160000" cy="2160000"/>
          </a:xfrm>
          <a:prstGeom prst="ellipse">
            <a:avLst/>
          </a:prstGeom>
          <a:solidFill>
            <a:srgbClr val="501908"/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9092" y="1427017"/>
            <a:ext cx="1800000" cy="1800000"/>
          </a:xfrm>
          <a:prstGeom prst="ellipse">
            <a:avLst/>
          </a:prstGeom>
          <a:solidFill>
            <a:srgbClr val="700A0A"/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0900" y="1971214"/>
            <a:ext cx="159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01.01.2019 год –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37 988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МЛН. РУБ.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1971214"/>
            <a:ext cx="1649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01.01.2020 год –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38 087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МЛН. РУБ.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46309" y="3381961"/>
            <a:ext cx="915218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СТРУКТУРА ГОСУДАРСТВЕННОГО ДОЛГА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4459" y="546921"/>
            <a:ext cx="9152181" cy="400110"/>
          </a:xfrm>
          <a:prstGeom prst="rect">
            <a:avLst/>
          </a:prstGeom>
          <a:solidFill>
            <a:srgbClr val="39615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ОБЪЕМ ГОСУДАРСТВЕННОГО ДОЛГА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4" y="-678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300847"/>
              </p:ext>
            </p:extLst>
          </p:nvPr>
        </p:nvGraphicFramePr>
        <p:xfrm>
          <a:off x="114538" y="3762477"/>
          <a:ext cx="8926360" cy="152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35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5856" y="47859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1026" name="Picture 2" descr="D:\работа дф\ПС\фото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906"/>
            <a:ext cx="9144000" cy="11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599642"/>
            <a:ext cx="9144000" cy="1102519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 flipV="1">
            <a:off x="0" y="708507"/>
            <a:ext cx="914400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7087"/>
            <a:ext cx="8597056" cy="7155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  <a:cs typeface="Arial" charset="0"/>
              </a:rPr>
              <a:t>Параметры областного бюджета, </a:t>
            </a:r>
            <a:r>
              <a:rPr lang="ru-RU" sz="2000" b="1" dirty="0" smtClean="0">
                <a:latin typeface="Arial Narrow" panose="020B0606020202030204" pitchFamily="34" charset="0"/>
                <a:cs typeface="Arial" charset="0"/>
              </a:rPr>
              <a:t>млн. руб.</a:t>
            </a:r>
            <a:endParaRPr lang="ru-RU" sz="2000" b="1" dirty="0"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21514"/>
              </p:ext>
            </p:extLst>
          </p:nvPr>
        </p:nvGraphicFramePr>
        <p:xfrm>
          <a:off x="182957" y="915566"/>
          <a:ext cx="8778086" cy="4083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8272"/>
                <a:gridCol w="2109938"/>
                <a:gridCol w="2109938"/>
                <a:gridCol w="2109938"/>
              </a:tblGrid>
              <a:tr h="1020873">
                <a:tc>
                  <a:txBody>
                    <a:bodyPr/>
                    <a:lstStyle/>
                    <a:p>
                      <a:pPr algn="l" fontAlgn="b"/>
                      <a:endParaRPr lang="ru-RU" sz="27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27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27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27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2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 ДОХОДЫ</a:t>
                      </a:r>
                      <a:endParaRPr lang="ru-RU" sz="27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7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65 343,2</a:t>
                      </a:r>
                      <a:endParaRPr lang="ru-RU" sz="27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7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69 946,2</a:t>
                      </a:r>
                      <a:endParaRPr lang="ru-RU" sz="27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7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76 494,3</a:t>
                      </a:r>
                      <a:endParaRPr lang="ru-RU" sz="27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391"/>
                    </a:solidFill>
                  </a:tcPr>
                </a:tc>
              </a:tr>
              <a:tr h="102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 РАСХОДЫ</a:t>
                      </a:r>
                      <a:endParaRPr lang="ru-RU" sz="27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3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7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65 343,2</a:t>
                      </a:r>
                      <a:endParaRPr lang="ru-RU" sz="27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38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69 946,2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38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76 494,3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3853"/>
                    </a:solidFill>
                  </a:tcPr>
                </a:tc>
              </a:tr>
              <a:tr h="10208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7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 Бездефицитный бюджет</a:t>
                      </a:r>
                      <a:endParaRPr lang="ru-RU" sz="27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3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23813"/>
            <a:ext cx="8601273" cy="6572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1" kern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темпов роста налоговых доходов областного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4774" y="789553"/>
          <a:ext cx="8931726" cy="42213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0"/>
                    </a:prstClr>
                  </a:outerShdw>
                </a:effectLst>
                <a:tableStyleId>{5C22544A-7EE6-4342-B048-85BDC9FD1C3A}</a:tableStyleId>
              </a:tblPr>
              <a:tblGrid>
                <a:gridCol w="1370882"/>
                <a:gridCol w="1656184"/>
                <a:gridCol w="1080120"/>
                <a:gridCol w="888100"/>
                <a:gridCol w="1128124"/>
                <a:gridCol w="840096"/>
                <a:gridCol w="1104120"/>
                <a:gridCol w="864100"/>
              </a:tblGrid>
              <a:tr h="3072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 показателя ПСЭР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Темп</a:t>
                      </a:r>
                      <a:r>
                        <a:rPr lang="ru-RU" sz="1100" baseline="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роста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2019г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Темп роста 2020г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Темп роста 2021г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73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Консервативный вариант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Базовый вариант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Консервативный вариант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Базовый вариант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Консервативный вариант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Базовый вариант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доходы, всего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100,3%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106,3%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110%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108,5%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111,4%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05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Прибыль прибыльных предприятий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100,4%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114,9%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107,3%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116,6%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111,5%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117,4%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по полному кругу организаций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103,8%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105,6%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104,7%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106,0%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105,1%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107,0%</a:t>
                      </a: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936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налогообложения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Число малых</a:t>
                      </a: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предприятий, включая микропредприятия;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99,5%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99,5%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003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Индекс потребительских цен</a:t>
                      </a: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106,1%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104,3%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104,7%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103,5%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104,4%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103,4%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4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Наличие автомобилей - всего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102,3%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101,2%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102,5%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101,2%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102,7%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094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Наличие легковых автомобилей у</a:t>
                      </a: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индивидуальных владельцев</a:t>
                      </a:r>
                      <a:endParaRPr lang="ru-RU" sz="105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101,2%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102,3%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101,2%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101,4%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102,7%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708507"/>
            <a:ext cx="914400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560" y="65088"/>
            <a:ext cx="8532440" cy="6715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поступления налоговых  и неналоговых доходов </a:t>
            </a:r>
            <a:r>
              <a:rPr lang="ru-RU" altLang="ru-RU" sz="20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20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областной бюджет, млн</a:t>
            </a:r>
            <a:r>
              <a:rPr lang="ru-RU" altLang="ru-RU" sz="20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172" name="Объект 11"/>
          <p:cNvGraphicFramePr>
            <a:graphicFrameLocks noGrp="1"/>
          </p:cNvGraphicFramePr>
          <p:nvPr>
            <p:ph sz="half" idx="1"/>
          </p:nvPr>
        </p:nvGraphicFramePr>
        <p:xfrm>
          <a:off x="4132263" y="1812925"/>
          <a:ext cx="2392362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r:id="rId4" imgW="2389839" imgH="1902117" progId="Excel.Chart.8">
                  <p:embed/>
                </p:oleObj>
              </mc:Choice>
              <mc:Fallback>
                <p:oleObj r:id="rId4" imgW="2389839" imgH="190211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1812925"/>
                        <a:ext cx="2392362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852847"/>
              </p:ext>
            </p:extLst>
          </p:nvPr>
        </p:nvGraphicFramePr>
        <p:xfrm>
          <a:off x="179512" y="1009650"/>
          <a:ext cx="8712967" cy="401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r:id="rId7" imgW="8023031" imgH="4724809" progId="Excel.Chart.8">
                  <p:embed/>
                </p:oleObj>
              </mc:Choice>
              <mc:Fallback>
                <p:oleObj r:id="rId7" imgW="8023031" imgH="47248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009650"/>
                        <a:ext cx="8712967" cy="4010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gerb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-8747" y="771550"/>
            <a:ext cx="914400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77044" y="65088"/>
            <a:ext cx="8666956" cy="56244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и неналоговых доходов </a:t>
            </a:r>
            <a:b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20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областного бюджета в 2019 году</a:t>
            </a:r>
          </a:p>
        </p:txBody>
      </p:sp>
      <p:sp>
        <p:nvSpPr>
          <p:cNvPr id="8198" name="Прямоугольник 4"/>
          <p:cNvSpPr>
            <a:spLocks noChangeArrowheads="1"/>
          </p:cNvSpPr>
          <p:nvPr/>
        </p:nvSpPr>
        <p:spPr bwMode="auto">
          <a:xfrm>
            <a:off x="7938" y="1065213"/>
            <a:ext cx="296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Налог на прибыль организаций</a:t>
            </a:r>
          </a:p>
        </p:txBody>
      </p:sp>
      <p:sp>
        <p:nvSpPr>
          <p:cNvPr id="8199" name="Прямоугольник 5"/>
          <p:cNvSpPr>
            <a:spLocks noChangeArrowheads="1"/>
          </p:cNvSpPr>
          <p:nvPr/>
        </p:nvSpPr>
        <p:spPr bwMode="auto">
          <a:xfrm>
            <a:off x="6011863" y="760413"/>
            <a:ext cx="321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Налог на доходы физических лиц </a:t>
            </a:r>
          </a:p>
        </p:txBody>
      </p:sp>
      <p:sp>
        <p:nvSpPr>
          <p:cNvPr id="8200" name="Прямоугольник 10"/>
          <p:cNvSpPr>
            <a:spLocks noChangeArrowheads="1"/>
          </p:cNvSpPr>
          <p:nvPr/>
        </p:nvSpPr>
        <p:spPr bwMode="auto">
          <a:xfrm>
            <a:off x="31750" y="456565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Акцизы </a:t>
            </a:r>
          </a:p>
        </p:txBody>
      </p:sp>
      <p:sp>
        <p:nvSpPr>
          <p:cNvPr id="8201" name="Прямоугольник 11"/>
          <p:cNvSpPr>
            <a:spLocks noChangeArrowheads="1"/>
          </p:cNvSpPr>
          <p:nvPr/>
        </p:nvSpPr>
        <p:spPr bwMode="auto">
          <a:xfrm>
            <a:off x="-31750" y="3954463"/>
            <a:ext cx="3808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 Упрощенная система налогообложения </a:t>
            </a:r>
          </a:p>
        </p:txBody>
      </p:sp>
      <p:sp>
        <p:nvSpPr>
          <p:cNvPr id="8202" name="Прямоугольник 12"/>
          <p:cNvSpPr>
            <a:spLocks noChangeArrowheads="1"/>
          </p:cNvSpPr>
          <p:nvPr/>
        </p:nvSpPr>
        <p:spPr bwMode="auto">
          <a:xfrm>
            <a:off x="7938" y="3124200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Налог на имущество организаций</a:t>
            </a:r>
          </a:p>
        </p:txBody>
      </p:sp>
      <p:sp>
        <p:nvSpPr>
          <p:cNvPr id="8203" name="Прямоугольник 13"/>
          <p:cNvSpPr>
            <a:spLocks noChangeArrowheads="1"/>
          </p:cNvSpPr>
          <p:nvPr/>
        </p:nvSpPr>
        <p:spPr bwMode="auto">
          <a:xfrm>
            <a:off x="-26988" y="2524125"/>
            <a:ext cx="20097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Транспортный налог</a:t>
            </a:r>
          </a:p>
        </p:txBody>
      </p:sp>
      <p:sp>
        <p:nvSpPr>
          <p:cNvPr id="8204" name="Прямоугольник 14"/>
          <p:cNvSpPr>
            <a:spLocks noChangeArrowheads="1"/>
          </p:cNvSpPr>
          <p:nvPr/>
        </p:nvSpPr>
        <p:spPr bwMode="auto">
          <a:xfrm>
            <a:off x="-26988" y="1954213"/>
            <a:ext cx="39370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Прочие налоговые и неналоговые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6948488" y="1143000"/>
            <a:ext cx="792162" cy="9969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6" name="Группа 35"/>
          <p:cNvGrpSpPr>
            <a:grpSpLocks/>
          </p:cNvGrpSpPr>
          <p:nvPr/>
        </p:nvGrpSpPr>
        <p:grpSpPr bwMode="auto">
          <a:xfrm>
            <a:off x="109538" y="1412875"/>
            <a:ext cx="4035425" cy="495300"/>
            <a:chOff x="104775" y="2536239"/>
            <a:chExt cx="4035177" cy="316697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104775" y="2536239"/>
              <a:ext cx="367324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3778024" y="2546390"/>
              <a:ext cx="361928" cy="30654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7" name="Группа 36"/>
          <p:cNvGrpSpPr>
            <a:grpSpLocks/>
          </p:cNvGrpSpPr>
          <p:nvPr/>
        </p:nvGrpSpPr>
        <p:grpSpPr bwMode="auto">
          <a:xfrm>
            <a:off x="93663" y="2274888"/>
            <a:ext cx="3743325" cy="236537"/>
            <a:chOff x="230963" y="2536239"/>
            <a:chExt cx="3908989" cy="31670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230963" y="2536239"/>
              <a:ext cx="372829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3959256" y="2536239"/>
              <a:ext cx="180696" cy="3167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 flipH="1">
            <a:off x="100013" y="2854325"/>
            <a:ext cx="37163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9" name="Группа 47"/>
          <p:cNvGrpSpPr>
            <a:grpSpLocks/>
          </p:cNvGrpSpPr>
          <p:nvPr/>
        </p:nvGrpSpPr>
        <p:grpSpPr bwMode="auto">
          <a:xfrm flipV="1">
            <a:off x="104775" y="3201988"/>
            <a:ext cx="4035425" cy="276225"/>
            <a:chOff x="104775" y="2536239"/>
            <a:chExt cx="4035177" cy="31669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04775" y="2536239"/>
              <a:ext cx="367324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3778024" y="2545340"/>
              <a:ext cx="361928" cy="30759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0" name="Группа 52"/>
          <p:cNvGrpSpPr>
            <a:grpSpLocks/>
          </p:cNvGrpSpPr>
          <p:nvPr/>
        </p:nvGrpSpPr>
        <p:grpSpPr bwMode="auto">
          <a:xfrm flipV="1">
            <a:off x="104775" y="4005263"/>
            <a:ext cx="4179888" cy="276225"/>
            <a:chOff x="104775" y="2536239"/>
            <a:chExt cx="4035177" cy="3166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104775" y="2536239"/>
              <a:ext cx="367349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 flipV="1">
              <a:off x="3778273" y="2545340"/>
              <a:ext cx="361679" cy="30759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1" name="Группа 52"/>
          <p:cNvGrpSpPr>
            <a:grpSpLocks/>
          </p:cNvGrpSpPr>
          <p:nvPr/>
        </p:nvGrpSpPr>
        <p:grpSpPr bwMode="auto">
          <a:xfrm flipV="1">
            <a:off x="109538" y="4565650"/>
            <a:ext cx="4611687" cy="377825"/>
            <a:chOff x="104775" y="2536239"/>
            <a:chExt cx="4035177" cy="43114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104775" y="2536239"/>
              <a:ext cx="36740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3778800" y="2545296"/>
              <a:ext cx="361152" cy="42208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Рисунок 33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единительная линия 34"/>
          <p:cNvCxnSpPr/>
          <p:nvPr/>
        </p:nvCxnSpPr>
        <p:spPr>
          <a:xfrm flipV="1">
            <a:off x="0" y="708507"/>
            <a:ext cx="914400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1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02230"/>
              </p:ext>
            </p:extLst>
          </p:nvPr>
        </p:nvGraphicFramePr>
        <p:xfrm>
          <a:off x="254000" y="-165100"/>
          <a:ext cx="917575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5" imgW="9175275" imgH="5657578" progId="Excel.Chart.8">
                  <p:embed/>
                </p:oleObj>
              </mc:Choice>
              <mc:Fallback>
                <p:oleObj r:id="rId5" imgW="9175275" imgH="56575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-165100"/>
                        <a:ext cx="9175750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6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068966417"/>
              </p:ext>
            </p:extLst>
          </p:nvPr>
        </p:nvGraphicFramePr>
        <p:xfrm>
          <a:off x="179512" y="1236663"/>
          <a:ext cx="2448272" cy="17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218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35473"/>
              </p:ext>
            </p:extLst>
          </p:nvPr>
        </p:nvGraphicFramePr>
        <p:xfrm>
          <a:off x="2843808" y="1131747"/>
          <a:ext cx="27813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Диаграмма" r:id="rId5" imgW="2781342" imgH="2257470" progId="Excel.Chart.8">
                  <p:embed followColorScheme="full"/>
                </p:oleObj>
              </mc:Choice>
              <mc:Fallback>
                <p:oleObj name="Диаграмма" r:id="rId5" imgW="2781342" imgH="2257470" progId="Excel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31747"/>
                        <a:ext cx="278130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Диаграмма 20"/>
          <p:cNvGraphicFramePr>
            <a:graphicFrameLocks/>
          </p:cNvGraphicFramePr>
          <p:nvPr/>
        </p:nvGraphicFramePr>
        <p:xfrm>
          <a:off x="6176963" y="3276600"/>
          <a:ext cx="2779712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Диаграмма" r:id="rId8" imgW="2781342" imgH="2257470" progId="Excel.Chart.8">
                  <p:embed/>
                </p:oleObj>
              </mc:Choice>
              <mc:Fallback>
                <p:oleObj name="Диаграмма" r:id="rId8" imgW="2781342" imgH="22574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3276600"/>
                        <a:ext cx="2779712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04775" y="2944813"/>
            <a:ext cx="8931275" cy="477837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775" y="844550"/>
            <a:ext cx="8931275" cy="392113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922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736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1" ker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поступления налогов в областной бюджет, млрд. руб.</a:t>
            </a:r>
          </a:p>
        </p:txBody>
      </p:sp>
      <p:graphicFrame>
        <p:nvGraphicFramePr>
          <p:cNvPr id="9224" name="Объект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1778219"/>
              </p:ext>
            </p:extLst>
          </p:nvPr>
        </p:nvGraphicFramePr>
        <p:xfrm>
          <a:off x="6068936" y="1040606"/>
          <a:ext cx="27813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Диаграмма" r:id="rId11" imgW="2781342" imgH="2257470" progId="Excel.Chart.8">
                  <p:embed/>
                </p:oleObj>
              </mc:Choice>
              <mc:Fallback>
                <p:oleObj name="Диаграмма" r:id="rId11" imgW="2781342" imgH="225747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936" y="1040606"/>
                        <a:ext cx="278130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Диаграмма 18"/>
          <p:cNvGraphicFramePr>
            <a:graphicFrameLocks/>
          </p:cNvGraphicFramePr>
          <p:nvPr/>
        </p:nvGraphicFramePr>
        <p:xfrm>
          <a:off x="-42863" y="3184525"/>
          <a:ext cx="2778126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Диаграмма" r:id="rId14" imgW="2781342" imgH="2257470" progId="Excel.Chart.8">
                  <p:embed/>
                </p:oleObj>
              </mc:Choice>
              <mc:Fallback>
                <p:oleObj name="Диаграмма" r:id="rId14" imgW="2781342" imgH="22574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3" y="3184525"/>
                        <a:ext cx="2778126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Диаграмма 19"/>
          <p:cNvGraphicFramePr>
            <a:graphicFrameLocks/>
          </p:cNvGraphicFramePr>
          <p:nvPr/>
        </p:nvGraphicFramePr>
        <p:xfrm>
          <a:off x="2865438" y="3328988"/>
          <a:ext cx="27797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Диаграмма" r:id="rId17" imgW="2781342" imgH="2257470" progId="Excel.Chart.8">
                  <p:embed/>
                </p:oleObj>
              </mc:Choice>
              <mc:Fallback>
                <p:oleObj name="Диаграмма" r:id="rId17" imgW="2781342" imgH="22574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3328988"/>
                        <a:ext cx="2779712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Box 3"/>
          <p:cNvSpPr txBox="1">
            <a:spLocks noChangeArrowheads="1"/>
          </p:cNvSpPr>
          <p:nvPr/>
        </p:nvSpPr>
        <p:spPr bwMode="auto">
          <a:xfrm>
            <a:off x="3475198" y="885825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 Narrow" pitchFamily="34" charset="0"/>
                <a:cs typeface="Times New Roman" pitchFamily="18" charset="0"/>
              </a:rPr>
              <a:t>Налог на прибыль</a:t>
            </a:r>
          </a:p>
        </p:txBody>
      </p:sp>
      <p:sp>
        <p:nvSpPr>
          <p:cNvPr id="9228" name="TextBox 4"/>
          <p:cNvSpPr txBox="1">
            <a:spLocks noChangeArrowheads="1"/>
          </p:cNvSpPr>
          <p:nvPr/>
        </p:nvSpPr>
        <p:spPr bwMode="auto">
          <a:xfrm>
            <a:off x="6348836" y="751636"/>
            <a:ext cx="2305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 Narrow" pitchFamily="34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2898" y="1269206"/>
            <a:ext cx="603250" cy="277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Arial Narrow" panose="020B0606020202030204" pitchFamily="34" charset="0"/>
                <a:cs typeface="Arial" charset="0"/>
              </a:rPr>
              <a:t>- 0,7%</a:t>
            </a:r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936625" y="302101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 Narrow" pitchFamily="34" charset="0"/>
                <a:cs typeface="Times New Roman" pitchFamily="18" charset="0"/>
              </a:rPr>
              <a:t>Акцизы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9975" y="3511550"/>
            <a:ext cx="592138" cy="25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latin typeface="Arial Narrow" panose="020B0606020202030204" pitchFamily="34" charset="0"/>
                <a:cs typeface="Arial" charset="0"/>
              </a:rPr>
              <a:t>+14,3%</a:t>
            </a:r>
          </a:p>
        </p:txBody>
      </p:sp>
      <p:sp>
        <p:nvSpPr>
          <p:cNvPr id="9232" name="TextBox 24"/>
          <p:cNvSpPr txBox="1">
            <a:spLocks noChangeArrowheads="1"/>
          </p:cNvSpPr>
          <p:nvPr/>
        </p:nvSpPr>
        <p:spPr bwMode="auto">
          <a:xfrm>
            <a:off x="3038475" y="2898775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 Narrow" pitchFamily="34" charset="0"/>
                <a:cs typeface="Times New Roman" pitchFamily="18" charset="0"/>
              </a:rPr>
              <a:t>Налог на имущество организаций</a:t>
            </a:r>
          </a:p>
        </p:txBody>
      </p:sp>
      <p:sp>
        <p:nvSpPr>
          <p:cNvPr id="9233" name="TextBox 25"/>
          <p:cNvSpPr txBox="1">
            <a:spLocks noChangeArrowheads="1"/>
          </p:cNvSpPr>
          <p:nvPr/>
        </p:nvSpPr>
        <p:spPr bwMode="auto">
          <a:xfrm>
            <a:off x="6227763" y="2898775"/>
            <a:ext cx="2598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 Narrow" pitchFamily="34" charset="0"/>
                <a:cs typeface="Times New Roman" pitchFamily="18" charset="0"/>
              </a:rPr>
              <a:t>Прочие налоговые и неналоговые доходы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018558" y="1284147"/>
            <a:ext cx="649288" cy="282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atin typeface="Arial Narrow" panose="020B0606020202030204" pitchFamily="34" charset="0"/>
              </a:rPr>
              <a:t>+ 14,9%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174750" y="1286156"/>
            <a:ext cx="649288" cy="282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atin typeface="Arial Narrow" panose="020B0606020202030204" pitchFamily="34" charset="0"/>
              </a:rPr>
              <a:t>+ 5,1%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04775" y="763589"/>
            <a:ext cx="2595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400" b="1"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dirty="0"/>
              <a:t>Налоговые и неналоговые доходы</a:t>
            </a:r>
          </a:p>
        </p:txBody>
      </p:sp>
      <p:pic>
        <p:nvPicPr>
          <p:cNvPr id="26" name="Рисунок 25" descr="gerb1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0" y="708507"/>
            <a:ext cx="914400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hart"/>
          <p:cNvPicPr>
            <a:picLocks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50"/>
                    </a14:imgEffect>
                  </a14:imgLayer>
                </a14:imgProps>
              </a:ext>
            </a:extLst>
          </a:blip>
          <a:srcRect l="-1061" t="8139" r="-400" b="1072"/>
          <a:stretch/>
        </p:blipFill>
        <p:spPr>
          <a:xfrm>
            <a:off x="2699792" y="1746734"/>
            <a:ext cx="2088646" cy="2048512"/>
          </a:xfrm>
          <a:prstGeom prst="ellipse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flipH="1">
            <a:off x="5076056" y="1272007"/>
            <a:ext cx="426318" cy="34717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197466"/>
              </p:ext>
            </p:extLst>
          </p:nvPr>
        </p:nvGraphicFramePr>
        <p:xfrm>
          <a:off x="1259632" y="828068"/>
          <a:ext cx="7398568" cy="396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/>
          <a:stretch/>
        </p:blipFill>
        <p:spPr bwMode="auto">
          <a:xfrm>
            <a:off x="2060176" y="4587975"/>
            <a:ext cx="3533749" cy="4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60375" y="476031"/>
            <a:ext cx="8445624" cy="485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6" descr="gerb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596296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998" y="38586"/>
            <a:ext cx="8229600" cy="502528"/>
          </a:xfrm>
        </p:spPr>
        <p:txBody>
          <a:bodyPr>
            <a:noAutofit/>
          </a:bodyPr>
          <a:lstStyle/>
          <a:p>
            <a:r>
              <a:rPr lang="ru-RU" sz="24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поступлений из федерального бюджета на 2019 год</a:t>
            </a:r>
            <a:b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1"/>
          <p:cNvSpPr txBox="1"/>
          <p:nvPr/>
        </p:nvSpPr>
        <p:spPr>
          <a:xfrm>
            <a:off x="5723332" y="596297"/>
            <a:ext cx="1763688" cy="6199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Дотации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788,8 </a:t>
            </a:r>
            <a:r>
              <a:rPr lang="ru-RU" sz="1600" i="1" dirty="0" smtClean="0">
                <a:latin typeface="Arial Narrow" panose="020B0606020202030204" pitchFamily="34" charset="0"/>
              </a:rPr>
              <a:t>млн. руб.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796136" y="3098842"/>
            <a:ext cx="2462125" cy="7194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Субсидии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2 668,6 </a:t>
            </a:r>
            <a:r>
              <a:rPr lang="ru-RU" sz="1600" i="1" dirty="0" smtClean="0">
                <a:latin typeface="Arial Narrow" panose="020B0606020202030204" pitchFamily="34" charset="0"/>
              </a:rPr>
              <a:t>млн. руб.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109092" y="1386694"/>
            <a:ext cx="1731026" cy="7200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Иные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110,7 </a:t>
            </a:r>
            <a:r>
              <a:rPr lang="ru-RU" sz="1600" i="1" dirty="0" smtClean="0">
                <a:latin typeface="Arial Narrow" panose="020B0606020202030204" pitchFamily="34" charset="0"/>
              </a:rPr>
              <a:t>млн. руб.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152345" y="794829"/>
            <a:ext cx="2260352" cy="8685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Субвенции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2 946,5 </a:t>
            </a:r>
            <a:r>
              <a:rPr lang="ru-RU" sz="1600" i="1" dirty="0" smtClean="0">
                <a:latin typeface="Arial Narrow" panose="020B0606020202030204" pitchFamily="34" charset="0"/>
              </a:rPr>
              <a:t>млн. руб.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55575" y="1491630"/>
            <a:ext cx="1644513" cy="0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802400" y="1491632"/>
            <a:ext cx="393336" cy="25510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502374" y="1272007"/>
            <a:ext cx="2205604" cy="8262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289215" y="3579862"/>
            <a:ext cx="362662" cy="215383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651878" y="3795244"/>
            <a:ext cx="2188240" cy="1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340266" y="2032229"/>
            <a:ext cx="2499852" cy="8819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43139"/>
            <a:ext cx="1800200" cy="17783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664840" y="0"/>
            <a:ext cx="8454082" cy="519113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областного бюджета на 2019 год</a:t>
            </a:r>
          </a:p>
        </p:txBody>
      </p:sp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5759450" y="922338"/>
            <a:ext cx="350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Отрасли социальной сферы – </a:t>
            </a:r>
            <a:r>
              <a:rPr lang="ru-RU" altLang="ru-RU" sz="1800" b="1">
                <a:latin typeface="Arial Narrow" pitchFamily="34" charset="0"/>
              </a:rPr>
              <a:t>65,2 %</a:t>
            </a:r>
          </a:p>
        </p:txBody>
      </p:sp>
      <p:sp>
        <p:nvSpPr>
          <p:cNvPr id="10246" name="Прямоугольник 4"/>
          <p:cNvSpPr>
            <a:spLocks noChangeArrowheads="1"/>
          </p:cNvSpPr>
          <p:nvPr/>
        </p:nvSpPr>
        <p:spPr bwMode="auto">
          <a:xfrm>
            <a:off x="-17770" y="2058195"/>
            <a:ext cx="436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itchFamily="34" charset="0"/>
              </a:rPr>
              <a:t>Дотации МО – </a:t>
            </a:r>
            <a:r>
              <a:rPr lang="ru-RU" altLang="ru-RU" sz="1800" b="1" dirty="0">
                <a:latin typeface="Arial Narrow" pitchFamily="34" charset="0"/>
              </a:rPr>
              <a:t>6,4 %</a:t>
            </a:r>
          </a:p>
        </p:txBody>
      </p:sp>
      <p:sp>
        <p:nvSpPr>
          <p:cNvPr id="10247" name="Прямоугольник 5"/>
          <p:cNvSpPr>
            <a:spLocks noChangeArrowheads="1"/>
          </p:cNvSpPr>
          <p:nvPr/>
        </p:nvSpPr>
        <p:spPr bwMode="auto">
          <a:xfrm>
            <a:off x="-15389" y="3274078"/>
            <a:ext cx="375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itchFamily="34" charset="0"/>
              </a:rPr>
              <a:t>ЖКХ – </a:t>
            </a:r>
            <a:r>
              <a:rPr lang="ru-RU" altLang="ru-RU" sz="1800" b="1" dirty="0">
                <a:latin typeface="Arial Narrow" pitchFamily="34" charset="0"/>
              </a:rPr>
              <a:t>4,6 %</a:t>
            </a:r>
          </a:p>
        </p:txBody>
      </p:sp>
      <p:sp>
        <p:nvSpPr>
          <p:cNvPr id="10248" name="Прямоугольник 6"/>
          <p:cNvSpPr>
            <a:spLocks noChangeArrowheads="1"/>
          </p:cNvSpPr>
          <p:nvPr/>
        </p:nvSpPr>
        <p:spPr bwMode="auto">
          <a:xfrm>
            <a:off x="0" y="2703298"/>
            <a:ext cx="365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itchFamily="34" charset="0"/>
              </a:rPr>
              <a:t>Непрограммные расходы – </a:t>
            </a:r>
            <a:r>
              <a:rPr lang="ru-RU" altLang="ru-RU" sz="1800" b="1" dirty="0">
                <a:latin typeface="Arial Narrow" pitchFamily="34" charset="0"/>
              </a:rPr>
              <a:t>4,8 %</a:t>
            </a:r>
          </a:p>
        </p:txBody>
      </p:sp>
      <p:sp>
        <p:nvSpPr>
          <p:cNvPr id="10249" name="Прямоугольник 7"/>
          <p:cNvSpPr>
            <a:spLocks noChangeArrowheads="1"/>
          </p:cNvSpPr>
          <p:nvPr/>
        </p:nvSpPr>
        <p:spPr bwMode="auto">
          <a:xfrm>
            <a:off x="14813" y="3897311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itchFamily="34" charset="0"/>
              </a:rPr>
              <a:t>АПК – </a:t>
            </a:r>
            <a:r>
              <a:rPr lang="ru-RU" altLang="ru-RU" sz="1800" b="1" dirty="0">
                <a:latin typeface="Arial Narrow" pitchFamily="34" charset="0"/>
              </a:rPr>
              <a:t>3,0 %</a:t>
            </a:r>
          </a:p>
        </p:txBody>
      </p:sp>
      <p:sp>
        <p:nvSpPr>
          <p:cNvPr id="10251" name="Прямоугольник 11"/>
          <p:cNvSpPr>
            <a:spLocks noChangeArrowheads="1"/>
          </p:cNvSpPr>
          <p:nvPr/>
        </p:nvSpPr>
        <p:spPr bwMode="auto">
          <a:xfrm>
            <a:off x="27401" y="4522788"/>
            <a:ext cx="2351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itchFamily="34" charset="0"/>
              </a:rPr>
              <a:t>Прочие расходы – </a:t>
            </a:r>
            <a:r>
              <a:rPr lang="ru-RU" altLang="ru-RU" sz="1800" b="1" dirty="0" smtClean="0">
                <a:latin typeface="Arial Narrow" pitchFamily="34" charset="0"/>
              </a:rPr>
              <a:t>7,0 </a:t>
            </a:r>
            <a:r>
              <a:rPr lang="ru-RU" altLang="ru-RU" sz="1800" b="1" dirty="0">
                <a:latin typeface="Arial Narrow" pitchFamily="34" charset="0"/>
              </a:rPr>
              <a:t>%</a:t>
            </a:r>
          </a:p>
        </p:txBody>
      </p:sp>
      <p:grpSp>
        <p:nvGrpSpPr>
          <p:cNvPr id="10252" name="Группа 16"/>
          <p:cNvGrpSpPr>
            <a:grpSpLocks/>
          </p:cNvGrpSpPr>
          <p:nvPr/>
        </p:nvGrpSpPr>
        <p:grpSpPr bwMode="auto">
          <a:xfrm>
            <a:off x="5645150" y="1287463"/>
            <a:ext cx="3390900" cy="239712"/>
            <a:chOff x="6357105" y="1590059"/>
            <a:chExt cx="3182786" cy="16338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57105" y="1590059"/>
              <a:ext cx="129636" cy="1633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486741" y="1590059"/>
              <a:ext cx="30531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4" name="Группа 40"/>
          <p:cNvGrpSpPr>
            <a:grpSpLocks/>
          </p:cNvGrpSpPr>
          <p:nvPr/>
        </p:nvGrpSpPr>
        <p:grpSpPr bwMode="auto">
          <a:xfrm flipH="1">
            <a:off x="14568" y="2428083"/>
            <a:ext cx="4639273" cy="373492"/>
            <a:chOff x="6291962" y="1576247"/>
            <a:chExt cx="3024563" cy="58918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291962" y="1591274"/>
              <a:ext cx="193929" cy="57416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6485891" y="1576247"/>
              <a:ext cx="2830634" cy="15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единительная линия 48"/>
          <p:cNvCxnSpPr/>
          <p:nvPr/>
        </p:nvCxnSpPr>
        <p:spPr bwMode="auto">
          <a:xfrm flipH="1">
            <a:off x="51677" y="4262445"/>
            <a:ext cx="47363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7" name="Группа 49"/>
          <p:cNvGrpSpPr>
            <a:grpSpLocks/>
          </p:cNvGrpSpPr>
          <p:nvPr/>
        </p:nvGrpSpPr>
        <p:grpSpPr bwMode="auto">
          <a:xfrm flipH="1" flipV="1">
            <a:off x="34145" y="4376738"/>
            <a:ext cx="5298083" cy="515937"/>
            <a:chOff x="6452537" y="1590059"/>
            <a:chExt cx="3124670" cy="32677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6452537" y="1590059"/>
              <a:ext cx="257473" cy="32677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6710010" y="1590059"/>
              <a:ext cx="28671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9" name="Прямоугольник 54"/>
          <p:cNvSpPr>
            <a:spLocks noChangeArrowheads="1"/>
          </p:cNvSpPr>
          <p:nvPr/>
        </p:nvSpPr>
        <p:spPr bwMode="auto">
          <a:xfrm>
            <a:off x="-15389" y="1398587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itchFamily="34" charset="0"/>
              </a:rPr>
              <a:t>Дорожное хозяйство и транспорт – </a:t>
            </a:r>
            <a:r>
              <a:rPr lang="ru-RU" altLang="ru-RU" sz="1800" b="1" dirty="0">
                <a:latin typeface="Arial Narrow" pitchFamily="34" charset="0"/>
              </a:rPr>
              <a:t>9,0 %</a:t>
            </a:r>
          </a:p>
        </p:txBody>
      </p:sp>
      <p:grpSp>
        <p:nvGrpSpPr>
          <p:cNvPr id="10261" name="Группа 34"/>
          <p:cNvGrpSpPr>
            <a:grpSpLocks/>
          </p:cNvGrpSpPr>
          <p:nvPr/>
        </p:nvGrpSpPr>
        <p:grpSpPr bwMode="auto">
          <a:xfrm flipH="1">
            <a:off x="68263" y="1741488"/>
            <a:ext cx="4573587" cy="479425"/>
            <a:chOff x="6228184" y="1590059"/>
            <a:chExt cx="3736058" cy="32677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6228184" y="1590059"/>
              <a:ext cx="257918" cy="32677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6486102" y="1590059"/>
              <a:ext cx="3478140" cy="1731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0" y="596296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Группа 40"/>
          <p:cNvGrpSpPr>
            <a:grpSpLocks/>
          </p:cNvGrpSpPr>
          <p:nvPr/>
        </p:nvGrpSpPr>
        <p:grpSpPr bwMode="auto">
          <a:xfrm flipH="1">
            <a:off x="14569" y="3084736"/>
            <a:ext cx="4382329" cy="373492"/>
            <a:chOff x="6459476" y="1576247"/>
            <a:chExt cx="2857049" cy="589188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6459476" y="1591274"/>
              <a:ext cx="167513" cy="57416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626991" y="1576247"/>
              <a:ext cx="2689534" cy="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40"/>
          <p:cNvGrpSpPr>
            <a:grpSpLocks/>
          </p:cNvGrpSpPr>
          <p:nvPr/>
        </p:nvGrpSpPr>
        <p:grpSpPr bwMode="auto">
          <a:xfrm flipH="1">
            <a:off x="47618" y="3610130"/>
            <a:ext cx="4521217" cy="287182"/>
            <a:chOff x="6368928" y="1576247"/>
            <a:chExt cx="2947597" cy="453032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6368928" y="1591276"/>
              <a:ext cx="258061" cy="43800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626991" y="1576247"/>
              <a:ext cx="2689534" cy="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416053"/>
              </p:ext>
            </p:extLst>
          </p:nvPr>
        </p:nvGraphicFramePr>
        <p:xfrm>
          <a:off x="3084514" y="922338"/>
          <a:ext cx="5951536" cy="422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97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6330" y="681541"/>
            <a:ext cx="9137670" cy="1"/>
          </a:xfrm>
          <a:prstGeom prst="line">
            <a:avLst/>
          </a:prstGeom>
          <a:ln w="63500" cmpd="thickThin">
            <a:solidFill>
              <a:srgbClr val="3B8E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1441" y="9392"/>
            <a:ext cx="8481226" cy="6181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Приоритетные направления государственной программы «Развитие образования и молодежная политика в Ярославской области»</a:t>
            </a:r>
            <a:r>
              <a:rPr 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2019 году</a:t>
            </a:r>
            <a:endParaRPr lang="ru-RU" sz="1600" b="1" dirty="0"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5655"/>
              </p:ext>
            </p:extLst>
          </p:nvPr>
        </p:nvGraphicFramePr>
        <p:xfrm>
          <a:off x="182676" y="1761661"/>
          <a:ext cx="8784980" cy="3340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1052"/>
                <a:gridCol w="864097"/>
                <a:gridCol w="1587341"/>
                <a:gridCol w="1653019"/>
                <a:gridCol w="543226"/>
                <a:gridCol w="2196245"/>
              </a:tblGrid>
              <a:tr h="1603187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ru-RU" sz="14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ОБЩЕЕ ОБРАЗОВАНИЕ: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ru-RU" sz="14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8 506,0 </a:t>
                      </a:r>
                      <a:r>
                        <a:rPr lang="ru-RU" altLang="ru-RU" sz="10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D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ОБРАЗОВАНИЕ: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6 353,9 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5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СРЕДНЕЕ ПРОФЕССИОНАЛЬНОЕ ОБРАЗОВАНИЕ:</a:t>
                      </a:r>
                    </a:p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1 760,4 </a:t>
                      </a:r>
                      <a:r>
                        <a:rPr lang="ru-RU" sz="1000" b="1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5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ДОПОЛНИТЕЛЬНОЕ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ОБРАЗОВАНИЕ ДЕТЕЙ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212,7 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МЛН.РУБ.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СОЦИАЛЬНОЙ ПОДДЕРЖКИ ОБУЧАЮЩИХСЯ И УСЛОВИЙ ДЛЯ ВОСПИТАНИЯ ДЕТЕЙ: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1 409,4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C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ОБРАЗОВАНИЯ: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497,3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МОЛОДЕЖНАЯ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ПОЛИТИКА:</a:t>
                      </a:r>
                    </a:p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87,1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187637" y="927398"/>
            <a:ext cx="4824536" cy="1350150"/>
            <a:chOff x="2195736" y="1084966"/>
            <a:chExt cx="4824536" cy="18002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95736" y="1988840"/>
              <a:ext cx="1584176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36096" y="1988840"/>
              <a:ext cx="1584176" cy="1440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Арка 2"/>
            <p:cNvSpPr/>
            <p:nvPr/>
          </p:nvSpPr>
          <p:spPr>
            <a:xfrm>
              <a:off x="2771799" y="1084966"/>
              <a:ext cx="3675573" cy="1800200"/>
            </a:xfrm>
            <a:prstGeom prst="blockArc">
              <a:avLst/>
            </a:prstGeom>
            <a:solidFill>
              <a:schemeClr val="tx1">
                <a:lumMod val="65000"/>
                <a:lumOff val="35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963097" y="2841780"/>
            <a:ext cx="1224136" cy="59406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19484" y="78889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3D28"/>
                </a:solidFill>
                <a:latin typeface="Arial Narrow" panose="020B0606020202030204" pitchFamily="34" charset="0"/>
              </a:rPr>
              <a:t>ОБРАЗОВАНИЕ</a:t>
            </a:r>
            <a:endParaRPr lang="ru-RU" b="1" dirty="0">
              <a:solidFill>
                <a:srgbClr val="233D28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9884" r="3386" b="14867"/>
          <a:stretch/>
        </p:blipFill>
        <p:spPr bwMode="auto">
          <a:xfrm>
            <a:off x="34984" y="731191"/>
            <a:ext cx="793813" cy="4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4" y="41852"/>
            <a:ext cx="354811" cy="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6553</TotalTime>
  <Words>918</Words>
  <Application>Microsoft Office PowerPoint</Application>
  <PresentationFormat>Экран (16:9)</PresentationFormat>
  <Paragraphs>213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Тема2</vt:lpstr>
      <vt:lpstr>Диаграмма Microsoft Excel</vt:lpstr>
      <vt:lpstr>Диаграмма</vt:lpstr>
      <vt:lpstr>Презентация PowerPoint</vt:lpstr>
      <vt:lpstr>Параметры областного бюджета, млн. руб.</vt:lpstr>
      <vt:lpstr>Прогноз темпов роста налоговых доходов областного бюджета</vt:lpstr>
      <vt:lpstr>Прогноз поступления налоговых  и неналоговых доходов  в областной бюджет, млн. руб.</vt:lpstr>
      <vt:lpstr>Структура налоговых и неналоговых доходов  областного бюджета в 2019 году</vt:lpstr>
      <vt:lpstr>Динамика поступления налогов в областной бюджет, млрд. руб.</vt:lpstr>
      <vt:lpstr> Структура поступлений из федерального бюджета на 2019 год </vt:lpstr>
      <vt:lpstr>Структура расходов областного бюджета на 2019 год</vt:lpstr>
      <vt:lpstr>Приоритетные направления государственной программы «Развитие образования и молодежная политика в Ярославской области» в 2019 году</vt:lpstr>
      <vt:lpstr>Приоритетные направления государственной программы «Социальная поддержка населения Ярославской области» в 2019 году</vt:lpstr>
      <vt:lpstr>Приоритетные направления государственной программы «Развитие культуры и туризма в Ярославской области» в 2019 году, млн. руб.</vt:lpstr>
      <vt:lpstr>Государственная программа «Обеспечение качественными коммунальными услугами населения Ярославской области» на 2019 год </vt:lpstr>
      <vt:lpstr>Государственная программа «Развитие дорожного хозяйства и транспорта в Ярославской области» на 2019 год</vt:lpstr>
      <vt:lpstr>АИП в разрезе государственных программ в 2019 году</vt:lpstr>
      <vt:lpstr>Дотации муниципальным образованиям</vt:lpstr>
      <vt:lpstr>Объем и структура государственного долга  областного бюджета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Гужов Максим Владимирович</cp:lastModifiedBy>
  <cp:revision>699</cp:revision>
  <cp:lastPrinted>2018-11-26T12:35:32Z</cp:lastPrinted>
  <dcterms:created xsi:type="dcterms:W3CDTF">2016-10-07T07:15:03Z</dcterms:created>
  <dcterms:modified xsi:type="dcterms:W3CDTF">2018-11-26T12:58:33Z</dcterms:modified>
</cp:coreProperties>
</file>